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8"/>
  </p:notesMasterIdLst>
  <p:sldIdLst>
    <p:sldId id="329" r:id="rId2"/>
    <p:sldId id="333" r:id="rId3"/>
    <p:sldId id="277" r:id="rId4"/>
    <p:sldId id="315" r:id="rId5"/>
    <p:sldId id="316" r:id="rId6"/>
    <p:sldId id="317" r:id="rId7"/>
    <p:sldId id="318" r:id="rId8"/>
    <p:sldId id="319" r:id="rId9"/>
    <p:sldId id="283" r:id="rId10"/>
    <p:sldId id="284" r:id="rId11"/>
    <p:sldId id="278" r:id="rId12"/>
    <p:sldId id="282" r:id="rId13"/>
    <p:sldId id="279" r:id="rId14"/>
    <p:sldId id="280" r:id="rId15"/>
    <p:sldId id="290" r:id="rId16"/>
    <p:sldId id="285" r:id="rId17"/>
    <p:sldId id="286" r:id="rId18"/>
    <p:sldId id="287" r:id="rId19"/>
    <p:sldId id="288" r:id="rId20"/>
    <p:sldId id="292" r:id="rId21"/>
    <p:sldId id="293" r:id="rId22"/>
    <p:sldId id="294" r:id="rId23"/>
    <p:sldId id="295" r:id="rId24"/>
    <p:sldId id="296" r:id="rId25"/>
    <p:sldId id="312" r:id="rId26"/>
    <p:sldId id="311" r:id="rId27"/>
    <p:sldId id="326" r:id="rId28"/>
    <p:sldId id="313" r:id="rId29"/>
    <p:sldId id="314" r:id="rId30"/>
    <p:sldId id="298" r:id="rId31"/>
    <p:sldId id="299" r:id="rId32"/>
    <p:sldId id="297" r:id="rId33"/>
    <p:sldId id="320" r:id="rId34"/>
    <p:sldId id="321" r:id="rId35"/>
    <p:sldId id="289" r:id="rId36"/>
    <p:sldId id="291" r:id="rId37"/>
    <p:sldId id="301" r:id="rId38"/>
    <p:sldId id="302" r:id="rId39"/>
    <p:sldId id="303" r:id="rId40"/>
    <p:sldId id="305" r:id="rId41"/>
    <p:sldId id="304" r:id="rId42"/>
    <p:sldId id="307" r:id="rId43"/>
    <p:sldId id="308" r:id="rId44"/>
    <p:sldId id="306" r:id="rId45"/>
    <p:sldId id="309" r:id="rId46"/>
    <p:sldId id="328" r:id="rId47"/>
    <p:sldId id="310" r:id="rId48"/>
    <p:sldId id="330" r:id="rId49"/>
    <p:sldId id="262" r:id="rId50"/>
    <p:sldId id="322" r:id="rId51"/>
    <p:sldId id="324" r:id="rId52"/>
    <p:sldId id="325" r:id="rId53"/>
    <p:sldId id="334" r:id="rId54"/>
    <p:sldId id="257" r:id="rId55"/>
    <p:sldId id="261" r:id="rId56"/>
    <p:sldId id="259" r:id="rId57"/>
    <p:sldId id="258" r:id="rId58"/>
    <p:sldId id="260" r:id="rId59"/>
    <p:sldId id="327" r:id="rId60"/>
    <p:sldId id="300" r:id="rId61"/>
    <p:sldId id="264" r:id="rId62"/>
    <p:sldId id="265" r:id="rId63"/>
    <p:sldId id="270" r:id="rId64"/>
    <p:sldId id="271" r:id="rId65"/>
    <p:sldId id="272" r:id="rId66"/>
    <p:sldId id="273" r:id="rId67"/>
    <p:sldId id="274" r:id="rId68"/>
    <p:sldId id="275" r:id="rId69"/>
    <p:sldId id="276" r:id="rId70"/>
    <p:sldId id="331" r:id="rId71"/>
    <p:sldId id="332" r:id="rId72"/>
    <p:sldId id="266" r:id="rId73"/>
    <p:sldId id="267" r:id="rId74"/>
    <p:sldId id="268" r:id="rId75"/>
    <p:sldId id="269" r:id="rId76"/>
    <p:sldId id="26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4660"/>
  </p:normalViewPr>
  <p:slideViewPr>
    <p:cSldViewPr>
      <p:cViewPr varScale="1">
        <p:scale>
          <a:sx n="108" d="100"/>
          <a:sy n="108" d="100"/>
        </p:scale>
        <p:origin x="1704" y="78"/>
      </p:cViewPr>
      <p:guideLst>
        <p:guide orient="horz" pos="2160"/>
        <p:guide pos="2880"/>
      </p:guideLst>
    </p:cSldViewPr>
  </p:slideViewPr>
  <p:notesTextViewPr>
    <p:cViewPr>
      <p:scale>
        <a:sx n="1" d="1"/>
        <a:sy n="1" d="1"/>
      </p:scale>
      <p:origin x="0" y="0"/>
    </p:cViewPr>
  </p:notesTextViewPr>
  <p:sorterViewPr>
    <p:cViewPr>
      <p:scale>
        <a:sx n="100" d="100"/>
        <a:sy n="100" d="100"/>
      </p:scale>
      <p:origin x="0" y="6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7A9C7-A4E2-464F-B2D6-D0434E25E43D}" type="datetimeFigureOut">
              <a:rPr lang="en-US" smtClean="0"/>
              <a:t>28-May-19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841A1A-D205-4674-989C-B384438164C1}" type="slidenum">
              <a:rPr lang="en-US" smtClean="0"/>
              <a:t>‹#›</a:t>
            </a:fld>
            <a:endParaRPr lang="en-US"/>
          </a:p>
        </p:txBody>
      </p:sp>
    </p:spTree>
    <p:extLst>
      <p:ext uri="{BB962C8B-B14F-4D97-AF65-F5344CB8AC3E}">
        <p14:creationId xmlns:p14="http://schemas.microsoft.com/office/powerpoint/2010/main" val="2595942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37CC9017-DF56-4963-ACCB-1449D28B3C4C}" type="slidenum">
              <a:rPr lang="en-GB" sz="1200"/>
              <a:pPr eaLnBrk="1" hangingPunct="1"/>
              <a:t>12</a:t>
            </a:fld>
            <a:endParaRPr lang="en-GB"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9747662-BB85-4D8B-89C0-C29CDD19A2A8}" type="datetimeFigureOut">
              <a:rPr lang="en-ZA" smtClean="0"/>
              <a:t>2019/05/28</a:t>
            </a:fld>
            <a:endParaRPr lang="en-ZA"/>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Z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383AC64-CF31-4D3C-9F67-DB88908A1459}"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9747662-BB85-4D8B-89C0-C29CDD19A2A8}" type="datetimeFigureOut">
              <a:rPr lang="en-ZA" smtClean="0"/>
              <a:t>2019/05/28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383AC64-CF31-4D3C-9F67-DB88908A1459}"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9747662-BB85-4D8B-89C0-C29CDD19A2A8}" type="datetimeFigureOut">
              <a:rPr lang="en-ZA" smtClean="0"/>
              <a:t>2019/05/28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383AC64-CF31-4D3C-9F67-DB88908A1459}"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9747662-BB85-4D8B-89C0-C29CDD19A2A8}" type="datetimeFigureOut">
              <a:rPr lang="en-ZA" smtClean="0"/>
              <a:t>2019/05/28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383AC64-CF31-4D3C-9F67-DB88908A1459}" type="slidenum">
              <a:rPr lang="en-ZA" smtClean="0"/>
              <a:t>‹#›</a:t>
            </a:fld>
            <a:endParaRPr lang="en-ZA"/>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9747662-BB85-4D8B-89C0-C29CDD19A2A8}" type="datetimeFigureOut">
              <a:rPr lang="en-ZA" smtClean="0"/>
              <a:t>2019/05/28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383AC64-CF31-4D3C-9F67-DB88908A1459}" type="slidenum">
              <a:rPr lang="en-ZA" smtClean="0"/>
              <a:t>‹#›</a:t>
            </a:fld>
            <a:endParaRPr lang="en-Z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9747662-BB85-4D8B-89C0-C29CDD19A2A8}" type="datetimeFigureOut">
              <a:rPr lang="en-ZA" smtClean="0"/>
              <a:t>2019/05/28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383AC64-CF31-4D3C-9F67-DB88908A1459}" type="slidenum">
              <a:rPr lang="en-ZA" smtClean="0"/>
              <a:t>‹#›</a:t>
            </a:fld>
            <a:endParaRPr lang="en-ZA"/>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9747662-BB85-4D8B-89C0-C29CDD19A2A8}" type="datetimeFigureOut">
              <a:rPr lang="en-ZA" smtClean="0"/>
              <a:t>2019/05/28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383AC64-CF31-4D3C-9F67-DB88908A1459}"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9747662-BB85-4D8B-89C0-C29CDD19A2A8}" type="datetimeFigureOut">
              <a:rPr lang="en-ZA" smtClean="0"/>
              <a:t>2019/05/28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383AC64-CF31-4D3C-9F67-DB88908A1459}" type="slidenum">
              <a:rPr lang="en-ZA" smtClean="0"/>
              <a:t>‹#›</a:t>
            </a:fld>
            <a:endParaRPr lang="en-ZA"/>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47662-BB85-4D8B-89C0-C29CDD19A2A8}" type="datetimeFigureOut">
              <a:rPr lang="en-ZA" smtClean="0"/>
              <a:t>2019/05/28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383AC64-CF31-4D3C-9F67-DB88908A1459}"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59747662-BB85-4D8B-89C0-C29CDD19A2A8}" type="datetimeFigureOut">
              <a:rPr lang="en-ZA" smtClean="0"/>
              <a:t>2019/05/28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383AC64-CF31-4D3C-9F67-DB88908A1459}" type="slidenum">
              <a:rPr lang="en-ZA" smtClean="0"/>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9747662-BB85-4D8B-89C0-C29CDD19A2A8}" type="datetimeFigureOut">
              <a:rPr lang="en-ZA" smtClean="0"/>
              <a:t>2019/05/28</a:t>
            </a:fld>
            <a:endParaRPr lang="en-ZA"/>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Z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383AC64-CF31-4D3C-9F67-DB88908A1459}" type="slidenum">
              <a:rPr lang="en-ZA" smtClean="0"/>
              <a:t>‹#›</a:t>
            </a:fld>
            <a:endParaRPr lang="en-Z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9747662-BB85-4D8B-89C0-C29CDD19A2A8}" type="datetimeFigureOut">
              <a:rPr lang="en-ZA" smtClean="0"/>
              <a:t>2019/05/28</a:t>
            </a:fld>
            <a:endParaRPr lang="en-ZA"/>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Z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383AC64-CF31-4D3C-9F67-DB88908A1459}" type="slidenum">
              <a:rPr lang="en-ZA" smtClean="0"/>
              <a:t>‹#›</a:t>
            </a:fld>
            <a:endParaRPr lang="en-ZA"/>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Diagnostic_testing" TargetMode="External"/><Relationship Id="rId2" Type="http://schemas.openxmlformats.org/officeDocument/2006/relationships/hyperlink" Target="http://en.wikipedia.org/wiki/Statistics" TargetMode="External"/><Relationship Id="rId1" Type="http://schemas.openxmlformats.org/officeDocument/2006/relationships/slideLayout" Target="../slideLayouts/slideLayout7.xml"/><Relationship Id="rId6" Type="http://schemas.openxmlformats.org/officeDocument/2006/relationships/hyperlink" Target="http://en.wikipedia.org/wiki/Diagnostic_test" TargetMode="External"/><Relationship Id="rId5" Type="http://schemas.openxmlformats.org/officeDocument/2006/relationships/hyperlink" Target="http://en.wikipedia.org/wiki/Summary_statistic" TargetMode="External"/><Relationship Id="rId4" Type="http://schemas.openxmlformats.org/officeDocument/2006/relationships/hyperlink" Target="http://en.wikipedia.org/wiki/True_positiv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6.wmf"/></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268760"/>
            <a:ext cx="7772400" cy="1080120"/>
          </a:xfrm>
        </p:spPr>
        <p:txBody>
          <a:bodyPr>
            <a:normAutofit/>
          </a:bodyPr>
          <a:lstStyle/>
          <a:p>
            <a:r>
              <a:rPr lang="en-US" sz="3200" dirty="0">
                <a:solidFill>
                  <a:schemeClr val="accent1">
                    <a:lumMod val="75000"/>
                  </a:schemeClr>
                </a:solidFill>
                <a:effectLst>
                  <a:outerShdw blurRad="38100" dist="38100" dir="2700000" algn="tl">
                    <a:srgbClr val="000000">
                      <a:alpha val="43137"/>
                    </a:srgbClr>
                  </a:outerShdw>
                </a:effectLst>
                <a:latin typeface="Algerian" pitchFamily="82" charset="0"/>
              </a:rPr>
              <a:t>CURRENT CONCEPTS IN TREATMENT &amp; REHABILITATION OF KNEE PROBLEMS</a:t>
            </a:r>
          </a:p>
        </p:txBody>
      </p:sp>
      <p:sp>
        <p:nvSpPr>
          <p:cNvPr id="3" name="Subtitle 2"/>
          <p:cNvSpPr>
            <a:spLocks noGrp="1"/>
          </p:cNvSpPr>
          <p:nvPr>
            <p:ph type="subTitle" idx="1"/>
          </p:nvPr>
        </p:nvSpPr>
        <p:spPr/>
        <p:txBody>
          <a:bodyPr>
            <a:normAutofit/>
          </a:bodyPr>
          <a:lstStyle/>
          <a:p>
            <a:r>
              <a:rPr lang="en-US" sz="2000" dirty="0">
                <a:effectLst>
                  <a:outerShdw blurRad="38100" dist="38100" dir="2700000" algn="tl">
                    <a:srgbClr val="000000">
                      <a:alpha val="43137"/>
                    </a:srgbClr>
                  </a:outerShdw>
                </a:effectLst>
              </a:rPr>
              <a:t>.</a:t>
            </a:r>
          </a:p>
        </p:txBody>
      </p:sp>
      <p:sp>
        <p:nvSpPr>
          <p:cNvPr id="4" name="Rectangle 3"/>
          <p:cNvSpPr/>
          <p:nvPr/>
        </p:nvSpPr>
        <p:spPr>
          <a:xfrm>
            <a:off x="611560" y="3212976"/>
            <a:ext cx="8064896" cy="707886"/>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Advances in Arthroscopic surgery. Importance of the communication with the Physiotherapist. Return to Sports.</a:t>
            </a:r>
            <a:endPar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6" name="TextBox 5"/>
          <p:cNvSpPr txBox="1"/>
          <p:nvPr/>
        </p:nvSpPr>
        <p:spPr>
          <a:xfrm>
            <a:off x="-22820" y="6331312"/>
            <a:ext cx="6896440" cy="523220"/>
          </a:xfrm>
          <a:prstGeom prst="rect">
            <a:avLst/>
          </a:prstGeom>
          <a:noFill/>
        </p:spPr>
        <p:txBody>
          <a:bodyPr wrap="none" rtlCol="0">
            <a:spAutoFit/>
          </a:bodyPr>
          <a:lstStyle/>
          <a:p>
            <a:r>
              <a:rPr lang="en-US" sz="2800" b="1" dirty="0" err="1">
                <a:solidFill>
                  <a:schemeClr val="accent4">
                    <a:lumMod val="20000"/>
                    <a:lumOff val="80000"/>
                  </a:schemeClr>
                </a:solidFill>
                <a:effectLst>
                  <a:outerShdw blurRad="38100" dist="38100" dir="2700000" algn="tl">
                    <a:srgbClr val="000000">
                      <a:alpha val="43137"/>
                    </a:srgbClr>
                  </a:outerShdw>
                </a:effectLst>
              </a:rPr>
              <a:t>Hadjichristofis</a:t>
            </a:r>
            <a:r>
              <a:rPr lang="en-US" sz="2800" b="1" dirty="0">
                <a:solidFill>
                  <a:schemeClr val="accent4">
                    <a:lumMod val="20000"/>
                    <a:lumOff val="80000"/>
                  </a:schemeClr>
                </a:solidFill>
                <a:effectLst>
                  <a:outerShdw blurRad="38100" dist="38100" dir="2700000" algn="tl">
                    <a:srgbClr val="000000">
                      <a:alpha val="43137"/>
                    </a:srgbClr>
                  </a:outerShdw>
                </a:effectLst>
              </a:rPr>
              <a:t> </a:t>
            </a:r>
            <a:r>
              <a:rPr lang="en-US" sz="2800" b="1" dirty="0" err="1">
                <a:solidFill>
                  <a:schemeClr val="accent4">
                    <a:lumMod val="20000"/>
                    <a:lumOff val="80000"/>
                  </a:schemeClr>
                </a:solidFill>
                <a:effectLst>
                  <a:outerShdw blurRad="38100" dist="38100" dir="2700000" algn="tl">
                    <a:srgbClr val="000000">
                      <a:alpha val="43137"/>
                    </a:srgbClr>
                  </a:outerShdw>
                </a:effectLst>
              </a:rPr>
              <a:t>Stelios</a:t>
            </a:r>
            <a:r>
              <a:rPr lang="en-US" sz="2800" b="1" dirty="0">
                <a:solidFill>
                  <a:schemeClr val="accent4">
                    <a:lumMod val="20000"/>
                    <a:lumOff val="80000"/>
                  </a:schemeClr>
                </a:solidFill>
                <a:effectLst>
                  <a:outerShdw blurRad="38100" dist="38100" dir="2700000" algn="tl">
                    <a:srgbClr val="000000">
                      <a:alpha val="43137"/>
                    </a:srgbClr>
                  </a:outerShdw>
                </a:effectLst>
              </a:rPr>
              <a:t> </a:t>
            </a:r>
            <a:r>
              <a:rPr lang="en-US" sz="1400" b="1" dirty="0">
                <a:solidFill>
                  <a:schemeClr val="accent4">
                    <a:lumMod val="20000"/>
                    <a:lumOff val="80000"/>
                  </a:schemeClr>
                </a:solidFill>
                <a:effectLst>
                  <a:outerShdw blurRad="38100" dist="38100" dir="2700000" algn="tl">
                    <a:srgbClr val="000000">
                      <a:alpha val="43137"/>
                    </a:srgbClr>
                  </a:outerShdw>
                </a:effectLst>
              </a:rPr>
              <a:t>FCS(SA)Orth. / </a:t>
            </a:r>
            <a:r>
              <a:rPr lang="en-US" sz="1400" b="1" dirty="0" err="1">
                <a:solidFill>
                  <a:schemeClr val="accent4">
                    <a:lumMod val="20000"/>
                    <a:lumOff val="80000"/>
                  </a:schemeClr>
                </a:solidFill>
                <a:effectLst>
                  <a:outerShdw blurRad="38100" dist="38100" dir="2700000" algn="tl">
                    <a:srgbClr val="000000">
                      <a:alpha val="43137"/>
                    </a:srgbClr>
                  </a:outerShdw>
                </a:effectLst>
              </a:rPr>
              <a:t>Mmed</a:t>
            </a:r>
            <a:r>
              <a:rPr lang="en-US" sz="1400" b="1" dirty="0">
                <a:solidFill>
                  <a:schemeClr val="accent4">
                    <a:lumMod val="20000"/>
                    <a:lumOff val="80000"/>
                  </a:schemeClr>
                </a:solidFill>
                <a:effectLst>
                  <a:outerShdw blurRad="38100" dist="38100" dir="2700000" algn="tl">
                    <a:srgbClr val="000000">
                      <a:alpha val="43137"/>
                    </a:srgbClr>
                  </a:outerShdw>
                </a:effectLst>
              </a:rPr>
              <a:t>(WITS)Orth.</a:t>
            </a:r>
          </a:p>
        </p:txBody>
      </p:sp>
    </p:spTree>
    <p:extLst>
      <p:ext uri="{BB962C8B-B14F-4D97-AF65-F5344CB8AC3E}">
        <p14:creationId xmlns:p14="http://schemas.microsoft.com/office/powerpoint/2010/main" val="60448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lstStyle/>
          <a:p>
            <a:pPr eaLnBrk="1" hangingPunct="1">
              <a:buFont typeface="Wingdings" pitchFamily="2" charset="2"/>
              <a:buNone/>
            </a:pPr>
            <a:r>
              <a:rPr lang="en-US" b="1" dirty="0"/>
              <a:t>    </a:t>
            </a:r>
          </a:p>
          <a:p>
            <a:pPr eaLnBrk="1" hangingPunct="1">
              <a:buFont typeface="Wingdings" pitchFamily="2" charset="2"/>
              <a:buNone/>
            </a:pPr>
            <a:r>
              <a:rPr lang="en-US" b="1" u="sng" dirty="0">
                <a:solidFill>
                  <a:schemeClr val="tx1">
                    <a:lumMod val="65000"/>
                    <a:lumOff val="35000"/>
                  </a:schemeClr>
                </a:solidFill>
              </a:rPr>
              <a:t>ACL  deficient  knee</a:t>
            </a:r>
          </a:p>
          <a:p>
            <a:pPr>
              <a:buNone/>
            </a:pPr>
            <a:endParaRPr lang="en-US" b="1" dirty="0">
              <a:solidFill>
                <a:schemeClr val="tx1">
                  <a:lumMod val="65000"/>
                  <a:lumOff val="35000"/>
                </a:schemeClr>
              </a:solidFill>
              <a:sym typeface="Monotype Sorts" pitchFamily="2" charset="2"/>
            </a:endParaRPr>
          </a:p>
          <a:p>
            <a:pPr>
              <a:buNone/>
            </a:pPr>
            <a:endParaRPr lang="en-US" sz="2400" b="1" dirty="0">
              <a:solidFill>
                <a:schemeClr val="tx1">
                  <a:lumMod val="65000"/>
                  <a:lumOff val="35000"/>
                </a:schemeClr>
              </a:solidFill>
              <a:sym typeface="Monotype Sorts" pitchFamily="2" charset="2"/>
            </a:endParaRPr>
          </a:p>
          <a:p>
            <a:pPr>
              <a:buNone/>
            </a:pPr>
            <a:r>
              <a:rPr lang="en-US" sz="2400" dirty="0">
                <a:solidFill>
                  <a:schemeClr val="accent1">
                    <a:lumMod val="75000"/>
                  </a:schemeClr>
                </a:solidFill>
                <a:sym typeface="Math B" pitchFamily="2" charset="2"/>
              </a:rPr>
              <a:t></a:t>
            </a:r>
            <a:r>
              <a:rPr lang="en-US" b="1" dirty="0">
                <a:solidFill>
                  <a:schemeClr val="tx1">
                    <a:lumMod val="65000"/>
                    <a:lumOff val="35000"/>
                  </a:schemeClr>
                </a:solidFill>
                <a:sym typeface="Monotype Sorts" pitchFamily="2" charset="2"/>
              </a:rPr>
              <a:t> </a:t>
            </a:r>
            <a:r>
              <a:rPr lang="en-US" b="1" dirty="0">
                <a:solidFill>
                  <a:schemeClr val="tx1">
                    <a:lumMod val="65000"/>
                    <a:lumOff val="35000"/>
                  </a:schemeClr>
                </a:solidFill>
              </a:rPr>
              <a:t>The posterior horn of the medial   meniscus is the most important structure  resisting an applied anterior </a:t>
            </a:r>
            <a:r>
              <a:rPr lang="en-US" b="1" dirty="0" err="1">
                <a:solidFill>
                  <a:schemeClr val="tx1">
                    <a:lumMod val="65000"/>
                    <a:lumOff val="35000"/>
                  </a:schemeClr>
                </a:solidFill>
              </a:rPr>
              <a:t>Tibial</a:t>
            </a:r>
            <a:r>
              <a:rPr lang="en-US" b="1" dirty="0">
                <a:solidFill>
                  <a:schemeClr val="tx1">
                    <a:lumMod val="65000"/>
                    <a:lumOff val="35000"/>
                  </a:schemeClr>
                </a:solidFill>
              </a:rPr>
              <a:t> force</a:t>
            </a:r>
            <a:endParaRPr lang="en-GB" b="1" dirty="0">
              <a:solidFill>
                <a:schemeClr val="tx1">
                  <a:lumMod val="65000"/>
                  <a:lumOff val="35000"/>
                </a:schemeClr>
              </a:solidFill>
            </a:endParaRPr>
          </a:p>
          <a:p>
            <a:pPr eaLnBrk="1" hangingPunct="1"/>
            <a:endParaRPr lang="en-US" dirty="0">
              <a:solidFill>
                <a:schemeClr val="folHlink"/>
              </a:solidFill>
            </a:endParaRPr>
          </a:p>
        </p:txBody>
      </p:sp>
      <p:sp>
        <p:nvSpPr>
          <p:cNvPr id="36866" name="Rectangle 2"/>
          <p:cNvSpPr>
            <a:spLocks noGrp="1" noChangeArrowheads="1"/>
          </p:cNvSpPr>
          <p:nvPr>
            <p:ph type="title"/>
          </p:nvPr>
        </p:nvSpPr>
        <p:spPr/>
        <p:txBody>
          <a:bodyPr/>
          <a:lstStyle/>
          <a:p>
            <a:pPr eaLnBrk="1" hangingPunct="1">
              <a:defRPr/>
            </a:pPr>
            <a:r>
              <a:rPr lang="en-US" dirty="0">
                <a:solidFill>
                  <a:schemeClr val="tx1">
                    <a:lumMod val="65000"/>
                    <a:lumOff val="35000"/>
                  </a:schemeClr>
                </a:solidFill>
              </a:rPr>
              <a:t>Functions of the meniscus</a:t>
            </a:r>
            <a:endParaRPr lang="en-GB" dirty="0">
              <a:solidFill>
                <a:schemeClr val="tx1">
                  <a:lumMod val="65000"/>
                  <a:lumOff val="35000"/>
                </a:schemeClr>
              </a:solidFill>
            </a:endParaRPr>
          </a:p>
        </p:txBody>
      </p:sp>
    </p:spTree>
    <p:extLst>
      <p:ext uri="{BB962C8B-B14F-4D97-AF65-F5344CB8AC3E}">
        <p14:creationId xmlns:p14="http://schemas.microsoft.com/office/powerpoint/2010/main" val="99688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381000" y="1676400"/>
            <a:ext cx="8458200" cy="4953000"/>
          </a:xfrm>
        </p:spPr>
        <p:txBody>
          <a:bodyPr/>
          <a:lstStyle/>
          <a:p>
            <a:pPr eaLnBrk="1" hangingPunct="1">
              <a:buFont typeface="Wingdings" pitchFamily="2" charset="2"/>
              <a:buNone/>
            </a:pPr>
            <a:r>
              <a:rPr lang="en-US" b="1" u="sng" dirty="0">
                <a:solidFill>
                  <a:schemeClr val="tx1">
                    <a:lumMod val="65000"/>
                    <a:lumOff val="35000"/>
                  </a:schemeClr>
                </a:solidFill>
              </a:rPr>
              <a:t>Removal of the medial meniscus : </a:t>
            </a:r>
          </a:p>
          <a:p>
            <a:pPr eaLnBrk="1" hangingPunct="1">
              <a:buFont typeface="Wingdings" pitchFamily="2" charset="2"/>
              <a:buNone/>
            </a:pPr>
            <a:r>
              <a:rPr lang="en-US" b="1" dirty="0">
                <a:solidFill>
                  <a:schemeClr val="tx1">
                    <a:lumMod val="65000"/>
                    <a:lumOff val="35000"/>
                  </a:schemeClr>
                </a:solidFill>
              </a:rPr>
              <a:t>   50 % to 70% </a:t>
            </a:r>
            <a:r>
              <a:rPr lang="en-US" sz="3600" b="1" dirty="0">
                <a:solidFill>
                  <a:schemeClr val="tx1">
                    <a:lumMod val="65000"/>
                    <a:lumOff val="35000"/>
                  </a:schemeClr>
                </a:solidFill>
                <a:sym typeface="Symbol" pitchFamily="18" charset="2"/>
              </a:rPr>
              <a:t></a:t>
            </a:r>
            <a:r>
              <a:rPr lang="en-US" b="1" dirty="0">
                <a:solidFill>
                  <a:schemeClr val="tx1">
                    <a:lumMod val="65000"/>
                    <a:lumOff val="35000"/>
                  </a:schemeClr>
                </a:solidFill>
              </a:rPr>
              <a:t> in femoral condyle contact  area</a:t>
            </a:r>
          </a:p>
          <a:p>
            <a:pPr eaLnBrk="1" hangingPunct="1">
              <a:buFont typeface="Wingdings" pitchFamily="2" charset="2"/>
              <a:buNone/>
            </a:pPr>
            <a:r>
              <a:rPr lang="en-US" b="1" dirty="0">
                <a:solidFill>
                  <a:schemeClr val="tx1">
                    <a:lumMod val="65000"/>
                    <a:lumOff val="35000"/>
                  </a:schemeClr>
                </a:solidFill>
              </a:rPr>
              <a:t>   100% </a:t>
            </a:r>
            <a:r>
              <a:rPr lang="en-US" sz="3600" b="1" dirty="0">
                <a:solidFill>
                  <a:schemeClr val="tx1">
                    <a:lumMod val="65000"/>
                    <a:lumOff val="35000"/>
                  </a:schemeClr>
                </a:solidFill>
                <a:sym typeface="Symbol" pitchFamily="18" charset="2"/>
              </a:rPr>
              <a:t> </a:t>
            </a:r>
            <a:r>
              <a:rPr lang="en-US" b="1" dirty="0">
                <a:solidFill>
                  <a:schemeClr val="tx1">
                    <a:lumMod val="65000"/>
                    <a:lumOff val="35000"/>
                  </a:schemeClr>
                </a:solidFill>
                <a:sym typeface="Symbol" pitchFamily="18" charset="2"/>
              </a:rPr>
              <a:t>in contact stress</a:t>
            </a:r>
          </a:p>
          <a:p>
            <a:pPr eaLnBrk="1" hangingPunct="1">
              <a:buFont typeface="Wingdings" pitchFamily="2" charset="2"/>
              <a:buNone/>
            </a:pPr>
            <a:r>
              <a:rPr lang="en-US" b="1" u="sng" dirty="0">
                <a:solidFill>
                  <a:schemeClr val="tx1">
                    <a:lumMod val="65000"/>
                    <a:lumOff val="35000"/>
                  </a:schemeClr>
                </a:solidFill>
                <a:sym typeface="Symbol" pitchFamily="18" charset="2"/>
              </a:rPr>
              <a:t>Total lateral </a:t>
            </a:r>
            <a:r>
              <a:rPr lang="en-US" b="1" u="sng" dirty="0" err="1">
                <a:solidFill>
                  <a:schemeClr val="tx1">
                    <a:lumMod val="65000"/>
                    <a:lumOff val="35000"/>
                  </a:schemeClr>
                </a:solidFill>
                <a:sym typeface="Symbol" pitchFamily="18" charset="2"/>
              </a:rPr>
              <a:t>meniscectomy</a:t>
            </a:r>
            <a:r>
              <a:rPr lang="en-US" b="1" u="sng" dirty="0">
                <a:solidFill>
                  <a:schemeClr val="tx1">
                    <a:lumMod val="65000"/>
                    <a:lumOff val="35000"/>
                  </a:schemeClr>
                </a:solidFill>
                <a:sym typeface="Symbol" pitchFamily="18" charset="2"/>
              </a:rPr>
              <a:t>:</a:t>
            </a:r>
          </a:p>
          <a:p>
            <a:pPr eaLnBrk="1" hangingPunct="1">
              <a:buFont typeface="Wingdings" pitchFamily="2" charset="2"/>
              <a:buNone/>
            </a:pPr>
            <a:r>
              <a:rPr lang="en-US" b="1" dirty="0">
                <a:solidFill>
                  <a:schemeClr val="tx1">
                    <a:lumMod val="65000"/>
                    <a:lumOff val="35000"/>
                  </a:schemeClr>
                </a:solidFill>
                <a:sym typeface="Symbol" pitchFamily="18" charset="2"/>
              </a:rPr>
              <a:t>    40% to 50%  </a:t>
            </a:r>
            <a:r>
              <a:rPr lang="en-US" sz="3600" b="1" dirty="0">
                <a:solidFill>
                  <a:schemeClr val="tx1">
                    <a:lumMod val="65000"/>
                    <a:lumOff val="35000"/>
                  </a:schemeClr>
                </a:solidFill>
                <a:sym typeface="Symbol" pitchFamily="18" charset="2"/>
              </a:rPr>
              <a:t></a:t>
            </a:r>
            <a:r>
              <a:rPr lang="en-US" b="1" dirty="0">
                <a:solidFill>
                  <a:schemeClr val="tx1">
                    <a:lumMod val="65000"/>
                    <a:lumOff val="35000"/>
                  </a:schemeClr>
                </a:solidFill>
                <a:sym typeface="Symbol" pitchFamily="18" charset="2"/>
              </a:rPr>
              <a:t> in contact area</a:t>
            </a:r>
          </a:p>
          <a:p>
            <a:pPr eaLnBrk="1" hangingPunct="1">
              <a:buFont typeface="Wingdings" pitchFamily="2" charset="2"/>
              <a:buNone/>
            </a:pPr>
            <a:r>
              <a:rPr lang="en-US" b="1" dirty="0">
                <a:solidFill>
                  <a:schemeClr val="tx1">
                    <a:lumMod val="65000"/>
                    <a:lumOff val="35000"/>
                  </a:schemeClr>
                </a:solidFill>
                <a:sym typeface="Symbol" pitchFamily="18" charset="2"/>
              </a:rPr>
              <a:t>    200% to 300% </a:t>
            </a:r>
            <a:r>
              <a:rPr lang="en-US" sz="3600" b="1" dirty="0">
                <a:solidFill>
                  <a:schemeClr val="tx1">
                    <a:lumMod val="65000"/>
                    <a:lumOff val="35000"/>
                  </a:schemeClr>
                </a:solidFill>
                <a:sym typeface="Symbol" pitchFamily="18" charset="2"/>
              </a:rPr>
              <a:t> </a:t>
            </a:r>
            <a:r>
              <a:rPr lang="en-US" b="1" dirty="0">
                <a:solidFill>
                  <a:schemeClr val="tx1">
                    <a:lumMod val="65000"/>
                    <a:lumOff val="35000"/>
                  </a:schemeClr>
                </a:solidFill>
                <a:sym typeface="Symbol" pitchFamily="18" charset="2"/>
              </a:rPr>
              <a:t>contact stress in the lateral compartment</a:t>
            </a:r>
            <a:endParaRPr lang="en-GB" b="1" dirty="0">
              <a:solidFill>
                <a:schemeClr val="tx1">
                  <a:lumMod val="65000"/>
                  <a:lumOff val="35000"/>
                </a:schemeClr>
              </a:solidFill>
              <a:sym typeface="Symbol" pitchFamily="18" charset="2"/>
            </a:endParaRPr>
          </a:p>
        </p:txBody>
      </p:sp>
      <p:sp>
        <p:nvSpPr>
          <p:cNvPr id="32770" name="Rectangle 2"/>
          <p:cNvSpPr>
            <a:spLocks noGrp="1" noChangeArrowheads="1"/>
          </p:cNvSpPr>
          <p:nvPr>
            <p:ph type="title"/>
          </p:nvPr>
        </p:nvSpPr>
        <p:spPr/>
        <p:txBody>
          <a:bodyPr/>
          <a:lstStyle/>
          <a:p>
            <a:pPr eaLnBrk="1" hangingPunct="1">
              <a:defRPr/>
            </a:pPr>
            <a:r>
              <a:rPr lang="en-US" b="1" dirty="0">
                <a:solidFill>
                  <a:schemeClr val="tx1">
                    <a:lumMod val="65000"/>
                    <a:lumOff val="35000"/>
                  </a:schemeClr>
                </a:solidFill>
                <a:effectLst>
                  <a:outerShdw blurRad="38100" dist="38100" dir="2700000" algn="tl">
                    <a:srgbClr val="000000">
                      <a:alpha val="43137"/>
                    </a:srgbClr>
                  </a:outerShdw>
                </a:effectLst>
              </a:rPr>
              <a:t>Functions of the meniscus </a:t>
            </a:r>
            <a:endParaRPr lang="en-GB" b="1" dirty="0">
              <a:solidFill>
                <a:schemeClr val="tx1">
                  <a:lumMod val="65000"/>
                  <a:lumOff val="3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663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609600" y="1524000"/>
            <a:ext cx="7772400" cy="4876800"/>
          </a:xfrm>
        </p:spPr>
        <p:txBody>
          <a:bodyPr>
            <a:normAutofit lnSpcReduction="10000"/>
          </a:bodyPr>
          <a:lstStyle/>
          <a:p>
            <a:pPr eaLnBrk="1" hangingPunct="1"/>
            <a:r>
              <a:rPr lang="en-US" sz="2800" b="1" u="sng" dirty="0">
                <a:solidFill>
                  <a:schemeClr val="tx1">
                    <a:lumMod val="65000"/>
                    <a:lumOff val="35000"/>
                  </a:schemeClr>
                </a:solidFill>
              </a:rPr>
              <a:t>Important in many aspects of knee function</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Load sharing</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Shock absorption</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Reduction in joint contact stresses</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Passive stabilization</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Increasing congruity and contact area</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Enhancing joint stability </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 </a:t>
            </a:r>
            <a:r>
              <a:rPr lang="en-US" sz="2800" dirty="0">
                <a:solidFill>
                  <a:schemeClr val="tx1">
                    <a:lumMod val="65000"/>
                    <a:lumOff val="35000"/>
                  </a:schemeClr>
                </a:solidFill>
                <a:sym typeface="Math B" pitchFamily="2" charset="2"/>
              </a:rPr>
              <a:t> Limitation of extremes of flexion and      </a:t>
            </a:r>
          </a:p>
          <a:p>
            <a:pPr eaLnBrk="1" hangingPunct="1">
              <a:buFont typeface="Wingdings" pitchFamily="2" charset="2"/>
              <a:buNone/>
            </a:pPr>
            <a:r>
              <a:rPr lang="en-US" sz="2800" dirty="0">
                <a:solidFill>
                  <a:schemeClr val="tx1">
                    <a:lumMod val="65000"/>
                    <a:lumOff val="35000"/>
                  </a:schemeClr>
                </a:solidFill>
                <a:sym typeface="Math B" pitchFamily="2" charset="2"/>
              </a:rPr>
              <a:t>        extension</a:t>
            </a:r>
          </a:p>
          <a:p>
            <a:pPr eaLnBrk="1" hangingPunct="1">
              <a:buFont typeface="Wingdings" pitchFamily="2" charset="2"/>
              <a:buNone/>
            </a:pPr>
            <a:r>
              <a:rPr lang="en-US" sz="2800" dirty="0">
                <a:solidFill>
                  <a:schemeClr val="tx1">
                    <a:lumMod val="65000"/>
                    <a:lumOff val="35000"/>
                  </a:schemeClr>
                </a:solidFill>
                <a:sym typeface="Math B" pitchFamily="2" charset="2"/>
              </a:rPr>
              <a:t>   </a:t>
            </a:r>
            <a:r>
              <a:rPr lang="en-US" sz="2800" dirty="0">
                <a:solidFill>
                  <a:schemeClr val="accent1">
                    <a:lumMod val="75000"/>
                  </a:schemeClr>
                </a:solidFill>
                <a:sym typeface="Math B" pitchFamily="2" charset="2"/>
              </a:rPr>
              <a:t></a:t>
            </a:r>
            <a:r>
              <a:rPr lang="en-US" sz="2800" dirty="0">
                <a:solidFill>
                  <a:schemeClr val="tx1">
                    <a:lumMod val="65000"/>
                    <a:lumOff val="35000"/>
                  </a:schemeClr>
                </a:solidFill>
                <a:sym typeface="Math B" pitchFamily="2" charset="2"/>
              </a:rPr>
              <a:t>  Proprioception</a:t>
            </a:r>
          </a:p>
          <a:p>
            <a:pPr eaLnBrk="1" hangingPunct="1">
              <a:buFont typeface="Wingdings" pitchFamily="2" charset="2"/>
              <a:buNone/>
            </a:pPr>
            <a:endParaRPr lang="en-US" sz="2800" dirty="0">
              <a:solidFill>
                <a:schemeClr val="folHlink"/>
              </a:solidFill>
              <a:sym typeface="Math B" pitchFamily="2" charset="2"/>
            </a:endParaRPr>
          </a:p>
          <a:p>
            <a:pPr eaLnBrk="1" hangingPunct="1"/>
            <a:endParaRPr lang="en-GB" sz="2800" dirty="0"/>
          </a:p>
        </p:txBody>
      </p:sp>
      <p:sp>
        <p:nvSpPr>
          <p:cNvPr id="30722" name="Rectangle 2"/>
          <p:cNvSpPr>
            <a:spLocks noGrp="1" noChangeArrowheads="1"/>
          </p:cNvSpPr>
          <p:nvPr>
            <p:ph type="title"/>
          </p:nvPr>
        </p:nvSpPr>
        <p:spPr>
          <a:xfrm>
            <a:off x="609600" y="228600"/>
            <a:ext cx="7772400" cy="1143000"/>
          </a:xfrm>
        </p:spPr>
        <p:txBody>
          <a:bodyPr/>
          <a:lstStyle/>
          <a:p>
            <a:pPr eaLnBrk="1" hangingPunct="1">
              <a:defRPr/>
            </a:pPr>
            <a:r>
              <a:rPr lang="en-US" dirty="0">
                <a:solidFill>
                  <a:schemeClr val="tx1">
                    <a:lumMod val="65000"/>
                    <a:lumOff val="35000"/>
                  </a:schemeClr>
                </a:solidFill>
              </a:rPr>
              <a:t>Functions of the meniscus</a:t>
            </a:r>
            <a:endParaRPr lang="en-GB" dirty="0">
              <a:solidFill>
                <a:schemeClr val="tx1">
                  <a:lumMod val="65000"/>
                  <a:lumOff val="35000"/>
                </a:schemeClr>
              </a:solidFill>
            </a:endParaRPr>
          </a:p>
        </p:txBody>
      </p:sp>
    </p:spTree>
    <p:extLst>
      <p:ext uri="{BB962C8B-B14F-4D97-AF65-F5344CB8AC3E}">
        <p14:creationId xmlns:p14="http://schemas.microsoft.com/office/powerpoint/2010/main" val="28534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p:txBody>
          <a:bodyPr>
            <a:normAutofit lnSpcReduction="10000"/>
          </a:bodyPr>
          <a:lstStyle/>
          <a:p>
            <a:pPr eaLnBrk="1" hangingPunct="1">
              <a:buFont typeface="Wingdings" pitchFamily="2" charset="2"/>
              <a:buNone/>
            </a:pPr>
            <a:r>
              <a:rPr lang="en-US" dirty="0">
                <a:solidFill>
                  <a:schemeClr val="bg1">
                    <a:lumMod val="65000"/>
                  </a:schemeClr>
                </a:solidFill>
                <a:effectLst>
                  <a:outerShdw blurRad="38100" dist="38100" dir="2700000" algn="tl">
                    <a:srgbClr val="000000">
                      <a:alpha val="43137"/>
                    </a:srgbClr>
                  </a:outerShdw>
                </a:effectLst>
              </a:rPr>
              <a:t>  </a:t>
            </a:r>
            <a:r>
              <a:rPr lang="en-US" u="sng" dirty="0">
                <a:solidFill>
                  <a:schemeClr val="bg1">
                    <a:lumMod val="65000"/>
                  </a:schemeClr>
                </a:solidFill>
                <a:effectLst>
                  <a:outerShdw blurRad="38100" dist="38100" dir="2700000" algn="tl">
                    <a:srgbClr val="000000">
                      <a:alpha val="43137"/>
                    </a:srgbClr>
                  </a:outerShdw>
                </a:effectLst>
              </a:rPr>
              <a:t>Blood supply and </a:t>
            </a:r>
            <a:r>
              <a:rPr lang="en-US" u="sng" dirty="0" err="1">
                <a:solidFill>
                  <a:schemeClr val="bg1">
                    <a:lumMod val="65000"/>
                  </a:schemeClr>
                </a:solidFill>
                <a:effectLst>
                  <a:outerShdw blurRad="38100" dist="38100" dir="2700000" algn="tl">
                    <a:srgbClr val="000000">
                      <a:alpha val="43137"/>
                    </a:srgbClr>
                  </a:outerShdw>
                </a:effectLst>
              </a:rPr>
              <a:t>Neuroanatomy</a:t>
            </a:r>
            <a:endParaRPr lang="en-US" u="sng" dirty="0">
              <a:solidFill>
                <a:schemeClr val="bg1">
                  <a:lumMod val="65000"/>
                </a:schemeClr>
              </a:solidFill>
              <a:effectLst>
                <a:outerShdw blurRad="38100" dist="38100" dir="2700000" algn="tl">
                  <a:srgbClr val="000000">
                    <a:alpha val="43137"/>
                  </a:srgbClr>
                </a:outerShdw>
              </a:effectLst>
            </a:endParaRPr>
          </a:p>
          <a:p>
            <a:pPr marL="109728" indent="0">
              <a:buNone/>
            </a:pPr>
            <a:r>
              <a:rPr lang="en-US" dirty="0">
                <a:solidFill>
                  <a:schemeClr val="bg1">
                    <a:lumMod val="65000"/>
                  </a:schemeClr>
                </a:solidFill>
                <a:effectLst>
                  <a:outerShdw blurRad="38100" dist="38100" dir="2700000" algn="tl">
                    <a:srgbClr val="000000">
                      <a:alpha val="43137"/>
                    </a:srgbClr>
                  </a:outerShdw>
                </a:effectLst>
              </a:rPr>
              <a:t>  </a:t>
            </a:r>
          </a:p>
          <a:p>
            <a:pPr marL="109728" indent="0">
              <a:buNone/>
            </a:pPr>
            <a:r>
              <a:rPr lang="en-US" b="1" dirty="0">
                <a:solidFill>
                  <a:schemeClr val="bg1">
                    <a:lumMod val="65000"/>
                  </a:schemeClr>
                </a:solidFill>
                <a:effectLst>
                  <a:outerShdw blurRad="38100" dist="38100" dir="2700000" algn="tl">
                    <a:srgbClr val="000000">
                      <a:alpha val="43137"/>
                    </a:srgbClr>
                  </a:outerShdw>
                </a:effectLst>
              </a:rPr>
              <a:t>◈</a:t>
            </a:r>
            <a:r>
              <a:rPr lang="en-US" dirty="0">
                <a:solidFill>
                  <a:schemeClr val="bg1">
                    <a:lumMod val="65000"/>
                  </a:schemeClr>
                </a:solidFill>
                <a:effectLst>
                  <a:outerShdw blurRad="38100" dist="38100" dir="2700000" algn="tl">
                    <a:srgbClr val="000000">
                      <a:alpha val="43137"/>
                    </a:srgbClr>
                  </a:outerShdw>
                </a:effectLst>
              </a:rPr>
              <a:t>  At birth entire meniscus is vascular</a:t>
            </a:r>
          </a:p>
          <a:p>
            <a:pPr marL="109728" indent="0">
              <a:buNone/>
            </a:pPr>
            <a:endParaRPr lang="en-US" dirty="0">
              <a:solidFill>
                <a:schemeClr val="bg1">
                  <a:lumMod val="65000"/>
                </a:schemeClr>
              </a:solidFill>
              <a:effectLst>
                <a:outerShdw blurRad="38100" dist="38100" dir="2700000" algn="tl">
                  <a:srgbClr val="000000">
                    <a:alpha val="43137"/>
                  </a:srgbClr>
                </a:outerShdw>
              </a:effectLst>
            </a:endParaRPr>
          </a:p>
          <a:p>
            <a:pPr marL="109728" indent="0">
              <a:buNone/>
            </a:pPr>
            <a:r>
              <a:rPr lang="en-US" dirty="0">
                <a:solidFill>
                  <a:schemeClr val="bg1">
                    <a:lumMod val="65000"/>
                  </a:schemeClr>
                </a:solidFill>
                <a:effectLst>
                  <a:outerShdw blurRad="38100" dist="38100" dir="2700000" algn="tl">
                    <a:srgbClr val="000000">
                      <a:alpha val="43137"/>
                    </a:srgbClr>
                  </a:outerShdw>
                </a:effectLst>
              </a:rPr>
              <a:t>◈  At 9 months inner 1/3 avascular</a:t>
            </a:r>
          </a:p>
          <a:p>
            <a:pPr marL="109728" indent="0">
              <a:buNone/>
            </a:pPr>
            <a:endParaRPr lang="en-US" dirty="0">
              <a:solidFill>
                <a:schemeClr val="bg1">
                  <a:lumMod val="65000"/>
                </a:schemeClr>
              </a:solidFill>
              <a:effectLst>
                <a:outerShdw blurRad="38100" dist="38100" dir="2700000" algn="tl">
                  <a:srgbClr val="000000">
                    <a:alpha val="43137"/>
                  </a:srgbClr>
                </a:outerShdw>
              </a:effectLst>
            </a:endParaRPr>
          </a:p>
          <a:p>
            <a:pPr marL="109728" indent="0">
              <a:buNone/>
            </a:pPr>
            <a:r>
              <a:rPr lang="en-US" dirty="0">
                <a:solidFill>
                  <a:schemeClr val="bg1">
                    <a:lumMod val="65000"/>
                  </a:schemeClr>
                </a:solidFill>
                <a:effectLst>
                  <a:outerShdw blurRad="38100" dist="38100" dir="2700000" algn="tl">
                    <a:srgbClr val="000000">
                      <a:alpha val="43137"/>
                    </a:srgbClr>
                  </a:outerShdw>
                </a:effectLst>
              </a:rPr>
              <a:t>◈  10 years resembles adult meniscus</a:t>
            </a:r>
          </a:p>
          <a:p>
            <a:pPr marL="109728" indent="0">
              <a:buNone/>
            </a:pPr>
            <a:endParaRPr lang="en-US" dirty="0">
              <a:solidFill>
                <a:schemeClr val="bg1">
                  <a:lumMod val="65000"/>
                </a:schemeClr>
              </a:solidFill>
              <a:effectLst>
                <a:outerShdw blurRad="38100" dist="38100" dir="2700000" algn="tl">
                  <a:srgbClr val="000000">
                    <a:alpha val="43137"/>
                  </a:srgbClr>
                </a:outerShdw>
              </a:effectLst>
            </a:endParaRPr>
          </a:p>
          <a:p>
            <a:pPr>
              <a:buNone/>
            </a:pPr>
            <a:r>
              <a:rPr lang="en-US" dirty="0">
                <a:solidFill>
                  <a:schemeClr val="bg1">
                    <a:lumMod val="65000"/>
                  </a:schemeClr>
                </a:solidFill>
                <a:effectLst>
                  <a:outerShdw blurRad="38100" dist="38100" dir="2700000" algn="tl">
                    <a:srgbClr val="000000">
                      <a:alpha val="43137"/>
                    </a:srgbClr>
                  </a:outerShdw>
                </a:effectLst>
              </a:rPr>
              <a:t>◈  Adult – Lateral : outer 10% to 20%</a:t>
            </a:r>
          </a:p>
          <a:p>
            <a:pPr>
              <a:buNone/>
            </a:pPr>
            <a:r>
              <a:rPr lang="en-US" dirty="0">
                <a:solidFill>
                  <a:schemeClr val="bg1">
                    <a:lumMod val="65000"/>
                  </a:schemeClr>
                </a:solidFill>
                <a:effectLst>
                  <a:outerShdw blurRad="38100" dist="38100" dir="2700000" algn="tl">
                    <a:srgbClr val="000000">
                      <a:alpha val="43137"/>
                    </a:srgbClr>
                  </a:outerShdw>
                </a:effectLst>
                <a:sym typeface="Math B" pitchFamily="2" charset="2"/>
              </a:rPr>
              <a:t>              </a:t>
            </a:r>
            <a:r>
              <a:rPr lang="en-US" dirty="0">
                <a:solidFill>
                  <a:schemeClr val="bg1">
                    <a:lumMod val="65000"/>
                  </a:schemeClr>
                </a:solidFill>
                <a:effectLst>
                  <a:outerShdw blurRad="38100" dist="38100" dir="2700000" algn="tl">
                    <a:srgbClr val="000000">
                      <a:alpha val="43137"/>
                    </a:srgbClr>
                  </a:outerShdw>
                </a:effectLst>
              </a:rPr>
              <a:t>- Medial: outer 10% to 30%</a:t>
            </a:r>
            <a:endParaRPr lang="en-GB" dirty="0">
              <a:solidFill>
                <a:schemeClr val="bg1">
                  <a:lumMod val="65000"/>
                </a:schemeClr>
              </a:solidFill>
              <a:effectLst>
                <a:outerShdw blurRad="38100" dist="38100" dir="2700000" algn="tl">
                  <a:srgbClr val="000000">
                    <a:alpha val="43137"/>
                  </a:srgbClr>
                </a:outerShdw>
              </a:effectLst>
            </a:endParaRPr>
          </a:p>
          <a:p>
            <a:pPr>
              <a:buNone/>
            </a:pPr>
            <a:endParaRPr lang="en-US" dirty="0">
              <a:solidFill>
                <a:schemeClr val="bg1">
                  <a:lumMod val="65000"/>
                </a:schemeClr>
              </a:solidFill>
              <a:effectLst>
                <a:outerShdw blurRad="38100" dist="38100" dir="2700000" algn="tl">
                  <a:srgbClr val="000000">
                    <a:alpha val="43137"/>
                  </a:srgbClr>
                </a:outerShdw>
              </a:effectLst>
            </a:endParaRPr>
          </a:p>
        </p:txBody>
      </p:sp>
      <p:sp>
        <p:nvSpPr>
          <p:cNvPr id="41986" name="Rectangle 2"/>
          <p:cNvSpPr>
            <a:spLocks noGrp="1" noChangeArrowheads="1"/>
          </p:cNvSpPr>
          <p:nvPr>
            <p:ph type="title"/>
          </p:nvPr>
        </p:nvSpPr>
        <p:spPr/>
        <p:txBody>
          <a:bodyPr/>
          <a:lstStyle/>
          <a:p>
            <a:pPr eaLnBrk="1" hangingPunct="1">
              <a:defRPr/>
            </a:pPr>
            <a:r>
              <a:rPr lang="en-US" b="1" dirty="0">
                <a:solidFill>
                  <a:schemeClr val="tx1">
                    <a:lumMod val="65000"/>
                    <a:lumOff val="35000"/>
                  </a:schemeClr>
                </a:solidFill>
                <a:effectLst>
                  <a:outerShdw blurRad="38100" dist="38100" dir="2700000" algn="tl">
                    <a:srgbClr val="000000">
                      <a:alpha val="43137"/>
                    </a:srgbClr>
                  </a:outerShdw>
                </a:effectLst>
              </a:rPr>
              <a:t>Meniscus - Basic science</a:t>
            </a:r>
            <a:endParaRPr lang="en-GB" b="1" dirty="0">
              <a:solidFill>
                <a:schemeClr val="tx1">
                  <a:lumMod val="65000"/>
                  <a:lumOff val="3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3516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6"/>
          <p:cNvSpPr txBox="1">
            <a:spLocks noChangeArrowheads="1"/>
          </p:cNvSpPr>
          <p:nvPr/>
        </p:nvSpPr>
        <p:spPr bwMode="auto">
          <a:xfrm>
            <a:off x="974725" y="1793875"/>
            <a:ext cx="104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solidFill>
                  <a:srgbClr val="000099"/>
                </a:solidFill>
              </a:rPr>
              <a:t>Medial</a:t>
            </a:r>
            <a:endParaRPr lang="en-GB">
              <a:solidFill>
                <a:srgbClr val="000099"/>
              </a:solidFill>
            </a:endParaRPr>
          </a:p>
        </p:txBody>
      </p:sp>
      <p:sp>
        <p:nvSpPr>
          <p:cNvPr id="12292" name="Text Box 7"/>
          <p:cNvSpPr txBox="1">
            <a:spLocks noChangeArrowheads="1"/>
          </p:cNvSpPr>
          <p:nvPr/>
        </p:nvSpPr>
        <p:spPr bwMode="auto">
          <a:xfrm>
            <a:off x="5241925" y="1870075"/>
            <a:ext cx="104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a:solidFill>
                  <a:srgbClr val="000099"/>
                </a:solidFill>
              </a:rPr>
              <a:t>Lateral</a:t>
            </a:r>
            <a:endParaRPr lang="en-GB">
              <a:solidFill>
                <a:srgbClr val="000099"/>
              </a:solidFill>
            </a:endParaRPr>
          </a:p>
        </p:txBody>
      </p:sp>
      <p:sp>
        <p:nvSpPr>
          <p:cNvPr id="44040" name="Rectangle 8"/>
          <p:cNvSpPr>
            <a:spLocks noGrp="1" noChangeArrowheads="1"/>
          </p:cNvSpPr>
          <p:nvPr>
            <p:ph type="title" idx="4294967295"/>
          </p:nvPr>
        </p:nvSpPr>
        <p:spPr>
          <a:xfrm>
            <a:off x="0" y="274638"/>
            <a:ext cx="8229600" cy="1143000"/>
          </a:xfrm>
        </p:spPr>
        <p:txBody>
          <a:bodyPr/>
          <a:lstStyle/>
          <a:p>
            <a:pPr eaLnBrk="1" hangingPunct="1">
              <a:defRPr/>
            </a:pPr>
            <a:r>
              <a:rPr lang="en-US"/>
              <a:t>Blood  supply of the menisci</a:t>
            </a:r>
            <a:endParaRPr lang="en-GB"/>
          </a:p>
        </p:txBody>
      </p:sp>
    </p:spTree>
    <p:extLst>
      <p:ext uri="{BB962C8B-B14F-4D97-AF65-F5344CB8AC3E}">
        <p14:creationId xmlns:p14="http://schemas.microsoft.com/office/powerpoint/2010/main" val="1169403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609600" y="1524000"/>
            <a:ext cx="8282880" cy="4343400"/>
          </a:xfrm>
        </p:spPr>
        <p:txBody>
          <a:bodyPr>
            <a:normAutofit/>
          </a:bodyPr>
          <a:lstStyle/>
          <a:p>
            <a:pPr eaLnBrk="1" hangingPunct="1">
              <a:buFont typeface="Wingdings" pitchFamily="2" charset="2"/>
              <a:buNone/>
            </a:pPr>
            <a:r>
              <a:rPr lang="en-US" sz="2800" dirty="0"/>
              <a:t>    </a:t>
            </a:r>
            <a:r>
              <a:rPr lang="en-US" sz="2800" b="1" u="sng" dirty="0">
                <a:solidFill>
                  <a:schemeClr val="tx1">
                    <a:lumMod val="65000"/>
                    <a:lumOff val="35000"/>
                  </a:schemeClr>
                </a:solidFill>
                <a:effectLst>
                  <a:outerShdw blurRad="38100" dist="38100" dir="2700000" algn="tl">
                    <a:srgbClr val="000000">
                      <a:alpha val="43137"/>
                    </a:srgbClr>
                  </a:outerShdw>
                </a:effectLst>
              </a:rPr>
              <a:t>Meniscal tears</a:t>
            </a:r>
          </a:p>
          <a:p>
            <a:pPr>
              <a:buFont typeface="Math B"/>
              <a:buChar char="Ú"/>
            </a:pPr>
            <a:r>
              <a:rPr lang="en-US" sz="2800" dirty="0">
                <a:solidFill>
                  <a:schemeClr val="tx1">
                    <a:lumMod val="50000"/>
                    <a:lumOff val="50000"/>
                  </a:schemeClr>
                </a:solidFill>
                <a:effectLst>
                  <a:outerShdw blurRad="38100" dist="38100" dir="2700000" algn="tl">
                    <a:srgbClr val="000000">
                      <a:alpha val="43137"/>
                    </a:srgbClr>
                  </a:outerShdw>
                </a:effectLst>
              </a:rPr>
              <a:t>Mean annual incidence – 60 to 70 per    </a:t>
            </a:r>
          </a:p>
          <a:p>
            <a:pPr marL="109728" indent="0">
              <a:buNone/>
            </a:pPr>
            <a:r>
              <a:rPr lang="en-US" sz="2800" dirty="0">
                <a:solidFill>
                  <a:schemeClr val="tx1">
                    <a:lumMod val="50000"/>
                    <a:lumOff val="50000"/>
                  </a:schemeClr>
                </a:solidFill>
                <a:effectLst>
                  <a:outerShdw blurRad="38100" dist="38100" dir="2700000" algn="tl">
                    <a:srgbClr val="000000">
                      <a:alpha val="43137"/>
                    </a:srgbClr>
                  </a:outerShdw>
                </a:effectLst>
              </a:rPr>
              <a:t>  100000</a:t>
            </a:r>
          </a:p>
          <a:p>
            <a:pPr>
              <a:buNone/>
            </a:pPr>
            <a:r>
              <a:rPr lang="en-US" sz="2800" dirty="0">
                <a:solidFill>
                  <a:srgbClr val="0070C0"/>
                </a:solidFill>
                <a:sym typeface="Math B" pitchFamily="2" charset="2"/>
              </a:rPr>
              <a:t></a:t>
            </a:r>
            <a:r>
              <a:rPr lang="en-US" sz="2800" dirty="0">
                <a:solidFill>
                  <a:schemeClr val="tx1">
                    <a:lumMod val="50000"/>
                    <a:lumOff val="50000"/>
                  </a:schemeClr>
                </a:solidFill>
                <a:sym typeface="Math B" pitchFamily="2" charset="2"/>
              </a:rPr>
              <a:t> </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M:F ratio  ranges from  2.5 to 4.1</a:t>
            </a:r>
          </a:p>
          <a:p>
            <a:pPr>
              <a:buNone/>
            </a:pPr>
            <a:r>
              <a:rPr lang="en-US" sz="2800" dirty="0">
                <a:solidFill>
                  <a:srgbClr val="0070C0"/>
                </a:solidFill>
                <a:sym typeface="Math B" pitchFamily="2" charset="2"/>
              </a:rPr>
              <a:t></a:t>
            </a:r>
            <a:r>
              <a:rPr lang="en-US" sz="2800" dirty="0">
                <a:solidFill>
                  <a:schemeClr val="tx1">
                    <a:lumMod val="50000"/>
                    <a:lumOff val="50000"/>
                  </a:schemeClr>
                </a:solidFill>
                <a:sym typeface="Math B" pitchFamily="2" charset="2"/>
              </a:rPr>
              <a:t> </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Degenerative tears  40-60</a:t>
            </a:r>
          </a:p>
          <a:p>
            <a:pPr>
              <a:buNone/>
            </a:pPr>
            <a:r>
              <a:rPr lang="en-US" sz="2800" dirty="0">
                <a:solidFill>
                  <a:srgbClr val="0070C0"/>
                </a:solidFill>
                <a:sym typeface="Math B" pitchFamily="2" charset="2"/>
              </a:rPr>
              <a:t></a:t>
            </a:r>
            <a:r>
              <a:rPr lang="en-US" sz="2800" dirty="0">
                <a:solidFill>
                  <a:schemeClr val="tx1">
                    <a:lumMod val="50000"/>
                    <a:lumOff val="50000"/>
                  </a:schemeClr>
                </a:solidFill>
                <a:sym typeface="Math B" pitchFamily="2" charset="2"/>
              </a:rPr>
              <a:t> </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ACL injury  – Acute    </a:t>
            </a:r>
            <a:r>
              <a:rPr lang="en-US" sz="2800" dirty="0">
                <a:solidFill>
                  <a:schemeClr val="tx1">
                    <a:lumMod val="65000"/>
                    <a:lumOff val="35000"/>
                  </a:schemeClr>
                </a:solidFill>
                <a:effectLst>
                  <a:outerShdw blurRad="38100" dist="38100" dir="2700000" algn="tl">
                    <a:srgbClr val="000000">
                      <a:alpha val="43137"/>
                    </a:srgbClr>
                  </a:outerShdw>
                </a:effectLst>
                <a:sym typeface="Math B" pitchFamily="2" charset="2"/>
              </a:rPr>
              <a:t>:  </a:t>
            </a:r>
            <a:r>
              <a:rPr lang="en-US" sz="2800" dirty="0" err="1">
                <a:solidFill>
                  <a:schemeClr val="tx1">
                    <a:lumMod val="50000"/>
                    <a:lumOff val="50000"/>
                  </a:schemeClr>
                </a:solidFill>
                <a:effectLst>
                  <a:outerShdw blurRad="38100" dist="38100" dir="2700000" algn="tl">
                    <a:srgbClr val="000000">
                      <a:alpha val="43137"/>
                    </a:srgbClr>
                  </a:outerShdw>
                </a:effectLst>
                <a:sym typeface="Math B" pitchFamily="2" charset="2"/>
              </a:rPr>
              <a:t>Lat</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  &gt;</a:t>
            </a:r>
            <a:r>
              <a:rPr lang="en-US" b="1" dirty="0">
                <a:solidFill>
                  <a:schemeClr val="tx1">
                    <a:lumMod val="50000"/>
                    <a:lumOff val="50000"/>
                  </a:schemeClr>
                </a:solidFill>
                <a:effectLst>
                  <a:outerShdw blurRad="38100" dist="38100" dir="2700000" algn="tl">
                    <a:srgbClr val="000000">
                      <a:alpha val="43137"/>
                    </a:srgbClr>
                  </a:outerShdw>
                </a:effectLst>
                <a:sym typeface="Math B" pitchFamily="2" charset="2"/>
              </a:rPr>
              <a:t> </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Med</a:t>
            </a:r>
          </a:p>
          <a:p>
            <a:pPr eaLnBrk="1" hangingPunct="1">
              <a:buFont typeface="Wingdings" pitchFamily="2" charset="2"/>
              <a:buNone/>
            </a:pPr>
            <a:r>
              <a:rPr lang="en-US" sz="2800" dirty="0">
                <a:solidFill>
                  <a:schemeClr val="tx1">
                    <a:lumMod val="65000"/>
                    <a:lumOff val="35000"/>
                  </a:schemeClr>
                </a:solidFill>
                <a:effectLst>
                  <a:outerShdw blurRad="38100" dist="38100" dir="2700000" algn="tl">
                    <a:srgbClr val="000000">
                      <a:alpha val="43137"/>
                    </a:srgbClr>
                  </a:outerShdw>
                </a:effectLst>
                <a:sym typeface="Math B" pitchFamily="2" charset="2"/>
              </a:rPr>
              <a:t>                     </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 Chronic : Med </a:t>
            </a:r>
            <a:r>
              <a:rPr lang="en-US" b="1" dirty="0">
                <a:solidFill>
                  <a:schemeClr val="tx1">
                    <a:lumMod val="50000"/>
                    <a:lumOff val="50000"/>
                  </a:schemeClr>
                </a:solidFill>
                <a:effectLst>
                  <a:outerShdw blurRad="38100" dist="38100" dir="2700000" algn="tl">
                    <a:srgbClr val="000000">
                      <a:alpha val="43137"/>
                    </a:srgbClr>
                  </a:outerShdw>
                </a:effectLst>
                <a:sym typeface="Math B" pitchFamily="2" charset="2"/>
              </a:rPr>
              <a:t>&gt; </a:t>
            </a:r>
            <a:r>
              <a:rPr lang="en-US" dirty="0" err="1">
                <a:solidFill>
                  <a:schemeClr val="tx1">
                    <a:lumMod val="50000"/>
                    <a:lumOff val="50000"/>
                  </a:schemeClr>
                </a:solidFill>
                <a:effectLst>
                  <a:outerShdw blurRad="38100" dist="38100" dir="2700000" algn="tl">
                    <a:srgbClr val="000000">
                      <a:alpha val="43137"/>
                    </a:srgbClr>
                  </a:outerShdw>
                </a:effectLst>
                <a:sym typeface="Math B" pitchFamily="2" charset="2"/>
              </a:rPr>
              <a:t>Lat</a:t>
            </a:r>
            <a:endParaRPr lang="en-US" dirty="0">
              <a:solidFill>
                <a:schemeClr val="tx1">
                  <a:lumMod val="50000"/>
                  <a:lumOff val="50000"/>
                </a:schemeClr>
              </a:solidFill>
              <a:effectLst>
                <a:outerShdw blurRad="38100" dist="38100" dir="2700000" algn="tl">
                  <a:srgbClr val="000000">
                    <a:alpha val="43137"/>
                  </a:srgbClr>
                </a:outerShdw>
              </a:effectLst>
              <a:sym typeface="Math B" pitchFamily="2" charset="2"/>
            </a:endParaRPr>
          </a:p>
          <a:p>
            <a:pPr>
              <a:buFont typeface="Math B"/>
              <a:buChar char="Ú"/>
            </a:pPr>
            <a:r>
              <a:rPr lang="en-US" sz="2800" dirty="0" err="1">
                <a:solidFill>
                  <a:schemeClr val="tx1">
                    <a:lumMod val="50000"/>
                    <a:lumOff val="50000"/>
                  </a:schemeClr>
                </a:solidFill>
                <a:effectLst>
                  <a:outerShdw blurRad="38100" dist="38100" dir="2700000" algn="tl">
                    <a:srgbClr val="000000">
                      <a:alpha val="43137"/>
                    </a:srgbClr>
                  </a:outerShdw>
                </a:effectLst>
                <a:sym typeface="Math B" pitchFamily="2" charset="2"/>
              </a:rPr>
              <a:t>Tibial</a:t>
            </a: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 plateau fracture-frequent up to 47%          </a:t>
            </a:r>
          </a:p>
          <a:p>
            <a:pPr marL="109728" indent="0">
              <a:buNone/>
            </a:pPr>
            <a:r>
              <a:rPr lang="en-US" sz="2800" dirty="0">
                <a:solidFill>
                  <a:schemeClr val="tx1">
                    <a:lumMod val="50000"/>
                    <a:lumOff val="50000"/>
                  </a:schemeClr>
                </a:solidFill>
                <a:effectLst>
                  <a:outerShdw blurRad="38100" dist="38100" dir="2700000" algn="tl">
                    <a:srgbClr val="000000">
                      <a:alpha val="43137"/>
                    </a:srgbClr>
                  </a:outerShdw>
                </a:effectLst>
                <a:sym typeface="Math B" pitchFamily="2" charset="2"/>
              </a:rPr>
              <a:t>   </a:t>
            </a:r>
          </a:p>
          <a:p>
            <a:pPr eaLnBrk="1" hangingPunct="1">
              <a:buFont typeface="Wingdings" pitchFamily="2" charset="2"/>
              <a:buNone/>
            </a:pPr>
            <a:endParaRPr lang="en-GB" sz="2800" dirty="0">
              <a:solidFill>
                <a:schemeClr val="tx1">
                  <a:lumMod val="50000"/>
                  <a:lumOff val="50000"/>
                </a:schemeClr>
              </a:solidFill>
              <a:effectLst>
                <a:outerShdw blurRad="38100" dist="38100" dir="2700000" algn="tl">
                  <a:srgbClr val="000000">
                    <a:alpha val="43137"/>
                  </a:srgbClr>
                </a:outerShdw>
              </a:effectLst>
              <a:sym typeface="Math B" pitchFamily="2" charset="2"/>
            </a:endParaRPr>
          </a:p>
        </p:txBody>
      </p:sp>
      <p:sp>
        <p:nvSpPr>
          <p:cNvPr id="37890" name="Rectangle 2"/>
          <p:cNvSpPr>
            <a:spLocks noGrp="1" noChangeArrowheads="1"/>
          </p:cNvSpPr>
          <p:nvPr>
            <p:ph type="title"/>
          </p:nvPr>
        </p:nvSpPr>
        <p:spPr>
          <a:xfrm>
            <a:off x="685800" y="228600"/>
            <a:ext cx="7772400" cy="1143000"/>
          </a:xfrm>
        </p:spPr>
        <p:txBody>
          <a:bodyPr/>
          <a:lstStyle/>
          <a:p>
            <a:pPr eaLnBrk="1" hangingPunct="1">
              <a:defRPr/>
            </a:pPr>
            <a:r>
              <a:rPr lang="en-US" b="1" dirty="0"/>
              <a:t>Epidemiology</a:t>
            </a:r>
            <a:endParaRPr lang="en-GB" b="1" dirty="0"/>
          </a:p>
        </p:txBody>
      </p:sp>
    </p:spTree>
    <p:extLst>
      <p:ext uri="{BB962C8B-B14F-4D97-AF65-F5344CB8AC3E}">
        <p14:creationId xmlns:p14="http://schemas.microsoft.com/office/powerpoint/2010/main" val="3818375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p:txBody>
          <a:bodyPr>
            <a:normAutofit lnSpcReduction="10000"/>
          </a:bodyPr>
          <a:lstStyle/>
          <a:p>
            <a:pPr>
              <a:lnSpc>
                <a:spcPct val="90000"/>
              </a:lnSpc>
              <a:buNone/>
            </a:pPr>
            <a:r>
              <a:rPr lang="en-US" sz="2800" dirty="0">
                <a:solidFill>
                  <a:srgbClr val="0070C0"/>
                </a:solidFill>
                <a:sym typeface="Math B" pitchFamily="2" charset="2"/>
              </a:rPr>
              <a:t></a:t>
            </a:r>
            <a:r>
              <a:rPr lang="en-US" sz="2800" dirty="0">
                <a:solidFill>
                  <a:schemeClr val="folHlink"/>
                </a:solidFill>
                <a:sym typeface="Math B" pitchFamily="2" charset="2"/>
              </a:rPr>
              <a:t> </a:t>
            </a:r>
            <a:r>
              <a:rPr lang="en-US" b="1" dirty="0">
                <a:solidFill>
                  <a:schemeClr val="tx1">
                    <a:lumMod val="65000"/>
                    <a:lumOff val="35000"/>
                  </a:schemeClr>
                </a:solidFill>
              </a:rPr>
              <a:t>Injury to the meniscus  from:</a:t>
            </a:r>
          </a:p>
          <a:p>
            <a:pPr eaLnBrk="1" hangingPunct="1">
              <a:lnSpc>
                <a:spcPct val="90000"/>
              </a:lnSpc>
              <a:buFont typeface="Wingdings" pitchFamily="2" charset="2"/>
              <a:buNone/>
            </a:pPr>
            <a:r>
              <a:rPr lang="en-US" sz="2800" dirty="0">
                <a:solidFill>
                  <a:schemeClr val="tx1">
                    <a:lumMod val="65000"/>
                    <a:lumOff val="35000"/>
                  </a:schemeClr>
                </a:solidFill>
              </a:rPr>
              <a:t>               - athletic events</a:t>
            </a:r>
          </a:p>
          <a:p>
            <a:pPr eaLnBrk="1" hangingPunct="1">
              <a:lnSpc>
                <a:spcPct val="90000"/>
              </a:lnSpc>
              <a:buFont typeface="Wingdings" pitchFamily="2" charset="2"/>
              <a:buNone/>
            </a:pPr>
            <a:r>
              <a:rPr lang="en-US" sz="2800" dirty="0">
                <a:solidFill>
                  <a:schemeClr val="tx1">
                    <a:lumMod val="65000"/>
                    <a:lumOff val="35000"/>
                  </a:schemeClr>
                </a:solidFill>
              </a:rPr>
              <a:t>               - activities of daily living</a:t>
            </a:r>
          </a:p>
          <a:p>
            <a:pPr eaLnBrk="1" hangingPunct="1">
              <a:lnSpc>
                <a:spcPct val="90000"/>
              </a:lnSpc>
              <a:buFont typeface="Wingdings" pitchFamily="2" charset="2"/>
              <a:buNone/>
            </a:pPr>
            <a:endParaRPr lang="en-US" sz="2800" dirty="0">
              <a:solidFill>
                <a:schemeClr val="tx1">
                  <a:lumMod val="65000"/>
                  <a:lumOff val="35000"/>
                </a:schemeClr>
              </a:solidFill>
              <a:sym typeface="Math B" pitchFamily="2" charset="2"/>
            </a:endParaRPr>
          </a:p>
          <a:p>
            <a:pPr>
              <a:lnSpc>
                <a:spcPct val="90000"/>
              </a:lnSpc>
              <a:buNone/>
            </a:pPr>
            <a:r>
              <a:rPr lang="en-US" sz="2800" dirty="0">
                <a:solidFill>
                  <a:srgbClr val="0070C0"/>
                </a:solidFill>
                <a:sym typeface="Math B" pitchFamily="2" charset="2"/>
              </a:rPr>
              <a:t></a:t>
            </a:r>
            <a:r>
              <a:rPr lang="en-US" sz="2800" dirty="0">
                <a:solidFill>
                  <a:schemeClr val="tx1">
                    <a:lumMod val="65000"/>
                    <a:lumOff val="35000"/>
                  </a:schemeClr>
                </a:solidFill>
                <a:sym typeface="Math B" pitchFamily="2" charset="2"/>
              </a:rPr>
              <a:t> </a:t>
            </a:r>
            <a:r>
              <a:rPr lang="en-US" b="1" dirty="0">
                <a:solidFill>
                  <a:schemeClr val="tx1">
                    <a:lumMod val="65000"/>
                    <a:lumOff val="35000"/>
                  </a:schemeClr>
                </a:solidFill>
                <a:sym typeface="Math B" pitchFamily="2" charset="2"/>
              </a:rPr>
              <a:t>Arthroscopic treatment</a:t>
            </a:r>
          </a:p>
          <a:p>
            <a:pPr eaLnBrk="1" hangingPunct="1">
              <a:lnSpc>
                <a:spcPct val="90000"/>
              </a:lnSpc>
              <a:buFont typeface="Math B" pitchFamily="2" charset="2"/>
              <a:buNone/>
            </a:pPr>
            <a:r>
              <a:rPr lang="en-US" sz="2800" dirty="0">
                <a:solidFill>
                  <a:schemeClr val="tx1">
                    <a:lumMod val="65000"/>
                    <a:lumOff val="35000"/>
                  </a:schemeClr>
                </a:solidFill>
                <a:sym typeface="Math B" pitchFamily="2" charset="2"/>
              </a:rPr>
              <a:t>                - One of the most common </a:t>
            </a:r>
            <a:r>
              <a:rPr lang="en-US" sz="2800" dirty="0" err="1">
                <a:solidFill>
                  <a:schemeClr val="tx1">
                    <a:lumMod val="65000"/>
                    <a:lumOff val="35000"/>
                  </a:schemeClr>
                </a:solidFill>
                <a:sym typeface="Math B" pitchFamily="2" charset="2"/>
              </a:rPr>
              <a:t>Orth</a:t>
            </a:r>
            <a:endParaRPr lang="en-US" sz="2800" dirty="0">
              <a:solidFill>
                <a:schemeClr val="tx1">
                  <a:lumMod val="65000"/>
                  <a:lumOff val="35000"/>
                </a:schemeClr>
              </a:solidFill>
              <a:sym typeface="Math B" pitchFamily="2" charset="2"/>
            </a:endParaRPr>
          </a:p>
          <a:p>
            <a:pPr eaLnBrk="1" hangingPunct="1">
              <a:lnSpc>
                <a:spcPct val="90000"/>
              </a:lnSpc>
              <a:buFont typeface="Math B" pitchFamily="2" charset="2"/>
              <a:buNone/>
            </a:pPr>
            <a:r>
              <a:rPr lang="en-US" sz="2800" dirty="0">
                <a:solidFill>
                  <a:schemeClr val="tx1">
                    <a:lumMod val="65000"/>
                    <a:lumOff val="35000"/>
                  </a:schemeClr>
                </a:solidFill>
                <a:sym typeface="Math B" pitchFamily="2" charset="2"/>
              </a:rPr>
              <a:t>                   Surgical procedures</a:t>
            </a:r>
          </a:p>
          <a:p>
            <a:pPr eaLnBrk="1" hangingPunct="1">
              <a:lnSpc>
                <a:spcPct val="90000"/>
              </a:lnSpc>
              <a:buFont typeface="Math B" pitchFamily="2" charset="2"/>
              <a:buNone/>
            </a:pPr>
            <a:r>
              <a:rPr lang="en-US" sz="2800" dirty="0">
                <a:solidFill>
                  <a:schemeClr val="tx1">
                    <a:lumMod val="65000"/>
                    <a:lumOff val="35000"/>
                  </a:schemeClr>
                </a:solidFill>
                <a:sym typeface="Math B" pitchFamily="2" charset="2"/>
              </a:rPr>
              <a:t>                - 10% to 20% of all surgeries in  </a:t>
            </a:r>
          </a:p>
          <a:p>
            <a:pPr>
              <a:lnSpc>
                <a:spcPct val="90000"/>
              </a:lnSpc>
              <a:buNone/>
            </a:pPr>
            <a:r>
              <a:rPr lang="en-US" sz="2800" dirty="0">
                <a:solidFill>
                  <a:schemeClr val="tx1">
                    <a:lumMod val="65000"/>
                    <a:lumOff val="35000"/>
                  </a:schemeClr>
                </a:solidFill>
                <a:sym typeface="Math B" pitchFamily="2" charset="2"/>
              </a:rPr>
              <a:t>                   many centers.</a:t>
            </a:r>
            <a:endParaRPr lang="en-GB" sz="2800" dirty="0">
              <a:solidFill>
                <a:schemeClr val="tx1">
                  <a:lumMod val="65000"/>
                  <a:lumOff val="35000"/>
                </a:schemeClr>
              </a:solidFill>
              <a:sym typeface="Math B" pitchFamily="2" charset="2"/>
            </a:endParaRPr>
          </a:p>
          <a:p>
            <a:pPr eaLnBrk="1" hangingPunct="1">
              <a:lnSpc>
                <a:spcPct val="90000"/>
              </a:lnSpc>
              <a:buFont typeface="Math B" pitchFamily="2" charset="2"/>
              <a:buNone/>
            </a:pPr>
            <a:endParaRPr lang="en-US" sz="2800" dirty="0">
              <a:solidFill>
                <a:schemeClr val="tx1">
                  <a:lumMod val="65000"/>
                  <a:lumOff val="35000"/>
                </a:schemeClr>
              </a:solidFill>
              <a:sym typeface="Math B" pitchFamily="2" charset="2"/>
            </a:endParaRPr>
          </a:p>
          <a:p>
            <a:pPr eaLnBrk="1" hangingPunct="1">
              <a:lnSpc>
                <a:spcPct val="90000"/>
              </a:lnSpc>
              <a:buFont typeface="Math B" pitchFamily="2" charset="2"/>
              <a:buNone/>
            </a:pPr>
            <a:r>
              <a:rPr lang="en-US" sz="2800" dirty="0">
                <a:solidFill>
                  <a:schemeClr val="tx1">
                    <a:lumMod val="65000"/>
                    <a:lumOff val="35000"/>
                  </a:schemeClr>
                </a:solidFill>
                <a:sym typeface="Math B" pitchFamily="2" charset="2"/>
              </a:rPr>
              <a:t>                    </a:t>
            </a:r>
            <a:endParaRPr lang="en-GB" sz="2800" dirty="0">
              <a:solidFill>
                <a:schemeClr val="folHlink"/>
              </a:solidFill>
            </a:endParaRPr>
          </a:p>
        </p:txBody>
      </p:sp>
      <p:sp>
        <p:nvSpPr>
          <p:cNvPr id="38914" name="Rectangle 2"/>
          <p:cNvSpPr>
            <a:spLocks noGrp="1" noChangeArrowheads="1"/>
          </p:cNvSpPr>
          <p:nvPr>
            <p:ph type="title"/>
          </p:nvPr>
        </p:nvSpPr>
        <p:spPr>
          <a:xfrm>
            <a:off x="251520" y="116632"/>
            <a:ext cx="8305800" cy="1224136"/>
          </a:xfrm>
        </p:spPr>
        <p:txBody>
          <a:bodyPr/>
          <a:lstStyle/>
          <a:p>
            <a:pPr eaLnBrk="1" hangingPunct="1">
              <a:defRPr/>
            </a:pPr>
            <a:r>
              <a:rPr lang="en-US" dirty="0">
                <a:solidFill>
                  <a:schemeClr val="tx1">
                    <a:lumMod val="65000"/>
                    <a:lumOff val="35000"/>
                  </a:schemeClr>
                </a:solidFill>
                <a:effectLst>
                  <a:outerShdw blurRad="38100" dist="38100" dir="2700000" algn="tl">
                    <a:srgbClr val="000000">
                      <a:alpha val="43137"/>
                    </a:srgbClr>
                  </a:outerShdw>
                </a:effectLst>
              </a:rPr>
              <a:t>Meniscal injury</a:t>
            </a:r>
            <a:endParaRPr lang="en-GB" dirty="0">
              <a:solidFill>
                <a:schemeClr val="tx1">
                  <a:lumMod val="65000"/>
                  <a:lumOff val="3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641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p:txBody>
          <a:bodyPr/>
          <a:lstStyle/>
          <a:p>
            <a:pPr eaLnBrk="1" hangingPunct="1">
              <a:buFont typeface="Wingdings" pitchFamily="2" charset="2"/>
              <a:buNone/>
            </a:pPr>
            <a:r>
              <a:rPr lang="en-US" dirty="0">
                <a:solidFill>
                  <a:srgbClr val="FFFF00"/>
                </a:solidFill>
              </a:rPr>
              <a:t> </a:t>
            </a:r>
          </a:p>
          <a:p>
            <a:pPr eaLnBrk="1" hangingPunct="1">
              <a:buFont typeface="Wingdings" pitchFamily="2" charset="2"/>
              <a:buNone/>
            </a:pPr>
            <a:r>
              <a:rPr lang="en-US" b="1" dirty="0">
                <a:solidFill>
                  <a:schemeClr val="tx1">
                    <a:lumMod val="65000"/>
                    <a:lumOff val="35000"/>
                  </a:schemeClr>
                </a:solidFill>
              </a:rPr>
              <a:t>Two etiologic categories:</a:t>
            </a:r>
          </a:p>
          <a:p>
            <a:pPr eaLnBrk="1" hangingPunct="1">
              <a:buFont typeface="Wingdings" pitchFamily="2" charset="2"/>
              <a:buNone/>
            </a:pPr>
            <a:endParaRPr lang="en-US" b="1" dirty="0">
              <a:solidFill>
                <a:schemeClr val="tx1">
                  <a:lumMod val="65000"/>
                  <a:lumOff val="35000"/>
                </a:schemeClr>
              </a:solidFill>
            </a:endParaRPr>
          </a:p>
          <a:p>
            <a:pPr eaLnBrk="1" hangingPunct="1">
              <a:buFont typeface="Wingdings" pitchFamily="2" charset="2"/>
              <a:buNone/>
            </a:pPr>
            <a:r>
              <a:rPr lang="en-US" dirty="0">
                <a:solidFill>
                  <a:schemeClr val="tx1">
                    <a:lumMod val="65000"/>
                    <a:lumOff val="35000"/>
                  </a:schemeClr>
                </a:solidFill>
              </a:rPr>
              <a:t>      1. Excessive application of force to a normal meniscus.</a:t>
            </a:r>
          </a:p>
          <a:p>
            <a:pPr eaLnBrk="1" hangingPunct="1">
              <a:buFont typeface="Wingdings" pitchFamily="2" charset="2"/>
              <a:buNone/>
            </a:pPr>
            <a:endParaRPr lang="en-US" dirty="0">
              <a:solidFill>
                <a:schemeClr val="tx1">
                  <a:lumMod val="65000"/>
                  <a:lumOff val="35000"/>
                </a:schemeClr>
              </a:solidFill>
            </a:endParaRPr>
          </a:p>
          <a:p>
            <a:pPr eaLnBrk="1" hangingPunct="1">
              <a:buFont typeface="Wingdings" pitchFamily="2" charset="2"/>
              <a:buNone/>
            </a:pPr>
            <a:r>
              <a:rPr lang="en-US" dirty="0">
                <a:solidFill>
                  <a:schemeClr val="tx1">
                    <a:lumMod val="65000"/>
                    <a:lumOff val="35000"/>
                  </a:schemeClr>
                </a:solidFill>
              </a:rPr>
              <a:t>      2. Normal forces acting on a degenerative.</a:t>
            </a:r>
          </a:p>
          <a:p>
            <a:pPr eaLnBrk="1" hangingPunct="1">
              <a:buFont typeface="Wingdings" pitchFamily="2" charset="2"/>
              <a:buNone/>
            </a:pPr>
            <a:r>
              <a:rPr lang="en-US" dirty="0">
                <a:solidFill>
                  <a:schemeClr val="tx1">
                    <a:lumMod val="65000"/>
                    <a:lumOff val="35000"/>
                  </a:schemeClr>
                </a:solidFill>
              </a:rPr>
              <a:t>    structure.</a:t>
            </a:r>
          </a:p>
          <a:p>
            <a:pPr eaLnBrk="1" hangingPunct="1">
              <a:buFont typeface="Wingdings" pitchFamily="2" charset="2"/>
              <a:buNone/>
            </a:pPr>
            <a:endParaRPr lang="en-US" dirty="0">
              <a:solidFill>
                <a:srgbClr val="FFFF00"/>
              </a:solidFill>
            </a:endParaRPr>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GB" dirty="0"/>
          </a:p>
        </p:txBody>
      </p:sp>
      <p:sp>
        <p:nvSpPr>
          <p:cNvPr id="65538" name="Rectangle 2"/>
          <p:cNvSpPr>
            <a:spLocks noGrp="1" noChangeArrowheads="1"/>
          </p:cNvSpPr>
          <p:nvPr>
            <p:ph type="title"/>
          </p:nvPr>
        </p:nvSpPr>
        <p:spPr/>
        <p:txBody>
          <a:bodyPr/>
          <a:lstStyle/>
          <a:p>
            <a:pPr eaLnBrk="1" hangingPunct="1">
              <a:defRPr/>
            </a:pPr>
            <a:r>
              <a:rPr lang="en-US" sz="4000" dirty="0">
                <a:solidFill>
                  <a:schemeClr val="tx1">
                    <a:lumMod val="65000"/>
                    <a:lumOff val="35000"/>
                  </a:schemeClr>
                </a:solidFill>
              </a:rPr>
              <a:t>Classification of Meniscal tears</a:t>
            </a:r>
            <a:endParaRPr lang="en-GB" sz="4000" dirty="0">
              <a:solidFill>
                <a:schemeClr val="tx1">
                  <a:lumMod val="65000"/>
                  <a:lumOff val="35000"/>
                </a:schemeClr>
              </a:solidFill>
            </a:endParaRPr>
          </a:p>
        </p:txBody>
      </p:sp>
    </p:spTree>
    <p:extLst>
      <p:ext uri="{BB962C8B-B14F-4D97-AF65-F5344CB8AC3E}">
        <p14:creationId xmlns:p14="http://schemas.microsoft.com/office/powerpoint/2010/main" val="1465212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p:txBody>
          <a:bodyPr/>
          <a:lstStyle/>
          <a:p>
            <a:pPr eaLnBrk="1" hangingPunct="1">
              <a:buFont typeface="Wingdings" pitchFamily="2" charset="2"/>
              <a:buNone/>
            </a:pPr>
            <a:r>
              <a:rPr lang="en-US" sz="2800" dirty="0">
                <a:solidFill>
                  <a:schemeClr val="tx1">
                    <a:lumMod val="65000"/>
                    <a:lumOff val="35000"/>
                  </a:schemeClr>
                </a:solidFill>
              </a:rPr>
              <a:t>Patterns of meniscal tear</a:t>
            </a:r>
          </a:p>
          <a:p>
            <a:pPr>
              <a:buNone/>
            </a:pPr>
            <a:r>
              <a:rPr lang="en-US" sz="2800" dirty="0">
                <a:solidFill>
                  <a:schemeClr val="tx1">
                    <a:lumMod val="65000"/>
                    <a:lumOff val="35000"/>
                  </a:schemeClr>
                </a:solidFill>
                <a:sym typeface="Math B" pitchFamily="2" charset="2"/>
              </a:rPr>
              <a:t> </a:t>
            </a:r>
            <a:r>
              <a:rPr lang="en-US" sz="2800" dirty="0">
                <a:solidFill>
                  <a:srgbClr val="0070C0"/>
                </a:solidFill>
                <a:sym typeface="Math B" pitchFamily="2" charset="2"/>
              </a:rPr>
              <a:t></a:t>
            </a:r>
            <a:r>
              <a:rPr lang="en-US" sz="2800" dirty="0">
                <a:solidFill>
                  <a:schemeClr val="folHlink"/>
                </a:solidFill>
                <a:sym typeface="Math B" pitchFamily="2" charset="2"/>
              </a:rPr>
              <a:t> </a:t>
            </a:r>
            <a:r>
              <a:rPr lang="en-US" sz="2800" dirty="0">
                <a:solidFill>
                  <a:schemeClr val="tx1">
                    <a:lumMod val="65000"/>
                    <a:lumOff val="35000"/>
                  </a:schemeClr>
                </a:solidFill>
                <a:sym typeface="Math B" pitchFamily="2" charset="2"/>
              </a:rPr>
              <a:t>Longitudinal tears</a:t>
            </a:r>
          </a:p>
          <a:p>
            <a:pPr eaLnBrk="1" hangingPunct="1">
              <a:buFont typeface="Math B" pitchFamily="2" charset="2"/>
              <a:buNone/>
            </a:pPr>
            <a:r>
              <a:rPr lang="en-US" sz="2800" dirty="0">
                <a:solidFill>
                  <a:schemeClr val="tx1">
                    <a:lumMod val="65000"/>
                    <a:lumOff val="35000"/>
                  </a:schemeClr>
                </a:solidFill>
                <a:sym typeface="Math B" pitchFamily="2" charset="2"/>
              </a:rPr>
              <a:t>            - complete (</a:t>
            </a:r>
            <a:r>
              <a:rPr lang="en-US" sz="2800" dirty="0" err="1">
                <a:solidFill>
                  <a:schemeClr val="tx1">
                    <a:lumMod val="65000"/>
                    <a:lumOff val="35000"/>
                  </a:schemeClr>
                </a:solidFill>
                <a:sym typeface="Math B" pitchFamily="2" charset="2"/>
              </a:rPr>
              <a:t>ie,bucket</a:t>
            </a:r>
            <a:r>
              <a:rPr lang="en-US" sz="2800" dirty="0">
                <a:solidFill>
                  <a:schemeClr val="tx1">
                    <a:lumMod val="65000"/>
                    <a:lumOff val="35000"/>
                  </a:schemeClr>
                </a:solidFill>
                <a:sym typeface="Math B" pitchFamily="2" charset="2"/>
              </a:rPr>
              <a:t> handle tears)</a:t>
            </a:r>
          </a:p>
          <a:p>
            <a:pPr eaLnBrk="1" hangingPunct="1">
              <a:buFont typeface="Math B" pitchFamily="2" charset="2"/>
              <a:buNone/>
            </a:pPr>
            <a:r>
              <a:rPr lang="en-US" sz="2800" dirty="0">
                <a:solidFill>
                  <a:schemeClr val="tx1">
                    <a:lumMod val="65000"/>
                    <a:lumOff val="35000"/>
                  </a:schemeClr>
                </a:solidFill>
                <a:sym typeface="Math B" pitchFamily="2" charset="2"/>
              </a:rPr>
              <a:t>            - incomplete</a:t>
            </a:r>
          </a:p>
          <a:p>
            <a:pPr eaLnBrk="1" hangingPunct="1">
              <a:buFont typeface="Math B" pitchFamily="2" charset="2"/>
              <a:buNone/>
            </a:pPr>
            <a:r>
              <a:rPr lang="en-US" sz="2800" dirty="0">
                <a:solidFill>
                  <a:schemeClr val="tx1">
                    <a:lumMod val="65000"/>
                    <a:lumOff val="35000"/>
                  </a:schemeClr>
                </a:solidFill>
                <a:sym typeface="Math B" pitchFamily="2" charset="2"/>
              </a:rPr>
              <a:t>            - oblique</a:t>
            </a:r>
          </a:p>
          <a:p>
            <a:pPr>
              <a:buNone/>
            </a:pPr>
            <a:r>
              <a:rPr lang="en-US" sz="2800" dirty="0">
                <a:solidFill>
                  <a:srgbClr val="0070C0"/>
                </a:solidFill>
                <a:sym typeface="Math B" pitchFamily="2" charset="2"/>
              </a:rPr>
              <a:t>  </a:t>
            </a:r>
            <a:r>
              <a:rPr lang="en-US" sz="2800" dirty="0">
                <a:solidFill>
                  <a:schemeClr val="tx1">
                    <a:lumMod val="65000"/>
                    <a:lumOff val="35000"/>
                  </a:schemeClr>
                </a:solidFill>
                <a:sym typeface="Math B" pitchFamily="2" charset="2"/>
              </a:rPr>
              <a:t>Complex  or degenerative tears</a:t>
            </a:r>
          </a:p>
          <a:p>
            <a:pPr>
              <a:buNone/>
            </a:pPr>
            <a:r>
              <a:rPr lang="en-US" sz="2800" dirty="0">
                <a:solidFill>
                  <a:srgbClr val="0070C0"/>
                </a:solidFill>
                <a:sym typeface="Math B" pitchFamily="2" charset="2"/>
              </a:rPr>
              <a:t></a:t>
            </a:r>
            <a:r>
              <a:rPr lang="en-US" sz="2800" dirty="0">
                <a:solidFill>
                  <a:schemeClr val="tx1">
                    <a:lumMod val="65000"/>
                    <a:lumOff val="35000"/>
                  </a:schemeClr>
                </a:solidFill>
                <a:sym typeface="Math B" pitchFamily="2" charset="2"/>
              </a:rPr>
              <a:t>  Transverse (radial) tears</a:t>
            </a:r>
          </a:p>
          <a:p>
            <a:pPr>
              <a:buNone/>
            </a:pPr>
            <a:r>
              <a:rPr lang="en-US" sz="2800" dirty="0">
                <a:solidFill>
                  <a:srgbClr val="0070C0"/>
                </a:solidFill>
                <a:sym typeface="Math B" pitchFamily="2" charset="2"/>
              </a:rPr>
              <a:t></a:t>
            </a:r>
            <a:r>
              <a:rPr lang="en-US" sz="2800" dirty="0">
                <a:solidFill>
                  <a:schemeClr val="tx1">
                    <a:lumMod val="65000"/>
                    <a:lumOff val="35000"/>
                  </a:schemeClr>
                </a:solidFill>
                <a:sym typeface="Math B" pitchFamily="2" charset="2"/>
              </a:rPr>
              <a:t>  Horizontal</a:t>
            </a:r>
          </a:p>
        </p:txBody>
      </p:sp>
      <p:sp>
        <p:nvSpPr>
          <p:cNvPr id="64514" name="Rectangle 2"/>
          <p:cNvSpPr>
            <a:spLocks noGrp="1" noChangeArrowheads="1"/>
          </p:cNvSpPr>
          <p:nvPr>
            <p:ph type="title"/>
          </p:nvPr>
        </p:nvSpPr>
        <p:spPr/>
        <p:txBody>
          <a:bodyPr>
            <a:normAutofit/>
          </a:bodyPr>
          <a:lstStyle/>
          <a:p>
            <a:pPr eaLnBrk="1" hangingPunct="1">
              <a:defRPr/>
            </a:pPr>
            <a:r>
              <a:rPr lang="en-US" sz="4000" dirty="0"/>
              <a:t>Classification of Meniscal tears</a:t>
            </a:r>
            <a:endParaRPr lang="en-GB" sz="4000" dirty="0"/>
          </a:p>
        </p:txBody>
      </p:sp>
    </p:spTree>
    <p:extLst>
      <p:ext uri="{BB962C8B-B14F-4D97-AF65-F5344CB8AC3E}">
        <p14:creationId xmlns:p14="http://schemas.microsoft.com/office/powerpoint/2010/main" val="629576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838200"/>
            <a:ext cx="5410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Rectangle 3"/>
          <p:cNvSpPr>
            <a:spLocks noGrp="1" noChangeArrowheads="1"/>
          </p:cNvSpPr>
          <p:nvPr>
            <p:ph type="title" idx="4294967295"/>
          </p:nvPr>
        </p:nvSpPr>
        <p:spPr>
          <a:xfrm>
            <a:off x="755576" y="34834"/>
            <a:ext cx="7772400" cy="1009600"/>
          </a:xfrm>
        </p:spPr>
        <p:txBody>
          <a:bodyPr/>
          <a:lstStyle/>
          <a:p>
            <a:pPr eaLnBrk="1" hangingPunct="1">
              <a:defRPr/>
            </a:pPr>
            <a:r>
              <a:rPr lang="en-US" dirty="0">
                <a:solidFill>
                  <a:srgbClr val="0070C0"/>
                </a:solidFill>
              </a:rPr>
              <a:t>Classification Meniscal tears</a:t>
            </a:r>
            <a:endParaRPr lang="en-GB" dirty="0">
              <a:solidFill>
                <a:srgbClr val="0070C0"/>
              </a:solidFill>
            </a:endParaRPr>
          </a:p>
        </p:txBody>
      </p:sp>
    </p:spTree>
    <p:extLst>
      <p:ext uri="{BB962C8B-B14F-4D97-AF65-F5344CB8AC3E}">
        <p14:creationId xmlns:p14="http://schemas.microsoft.com/office/powerpoint/2010/main" val="97793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484784"/>
            <a:ext cx="8229600" cy="4525963"/>
          </a:xfrm>
        </p:spPr>
        <p:txBody>
          <a:bodyPr>
            <a:normAutofit/>
          </a:bodyPr>
          <a:lstStyle/>
          <a:p>
            <a:r>
              <a:rPr lang="en-US" sz="3600" b="1" dirty="0">
                <a:solidFill>
                  <a:schemeClr val="bg1">
                    <a:lumMod val="65000"/>
                  </a:schemeClr>
                </a:solidFill>
                <a:effectLst>
                  <a:outerShdw blurRad="38100" dist="38100" dir="2700000" algn="tl">
                    <a:srgbClr val="000000">
                      <a:alpha val="43137"/>
                    </a:srgbClr>
                  </a:outerShdw>
                </a:effectLst>
              </a:rPr>
              <a:t>Main Knee problems</a:t>
            </a:r>
          </a:p>
          <a:p>
            <a:r>
              <a:rPr lang="en-US" sz="3600" b="1" dirty="0">
                <a:solidFill>
                  <a:schemeClr val="bg1">
                    <a:lumMod val="65000"/>
                  </a:schemeClr>
                </a:solidFill>
                <a:effectLst>
                  <a:outerShdw blurRad="38100" dist="38100" dir="2700000" algn="tl">
                    <a:srgbClr val="000000">
                      <a:alpha val="43137"/>
                    </a:srgbClr>
                  </a:outerShdw>
                </a:effectLst>
              </a:rPr>
              <a:t>Anatomy</a:t>
            </a:r>
          </a:p>
          <a:p>
            <a:r>
              <a:rPr lang="en-US" sz="3600" b="1" dirty="0">
                <a:solidFill>
                  <a:schemeClr val="bg1">
                    <a:lumMod val="65000"/>
                  </a:schemeClr>
                </a:solidFill>
                <a:effectLst>
                  <a:outerShdw blurRad="38100" dist="38100" dir="2700000" algn="tl">
                    <a:srgbClr val="000000">
                      <a:alpha val="43137"/>
                    </a:srgbClr>
                  </a:outerShdw>
                </a:effectLst>
              </a:rPr>
              <a:t>Diagnostic tips</a:t>
            </a:r>
          </a:p>
          <a:p>
            <a:r>
              <a:rPr lang="en-US" sz="3600" b="1" dirty="0">
                <a:solidFill>
                  <a:schemeClr val="bg1">
                    <a:lumMod val="65000"/>
                  </a:schemeClr>
                </a:solidFill>
                <a:effectLst>
                  <a:outerShdw blurRad="38100" dist="38100" dir="2700000" algn="tl">
                    <a:srgbClr val="000000">
                      <a:alpha val="43137"/>
                    </a:srgbClr>
                  </a:outerShdw>
                </a:effectLst>
              </a:rPr>
              <a:t>Advances in surgery</a:t>
            </a:r>
          </a:p>
          <a:p>
            <a:r>
              <a:rPr lang="en-US" sz="3600" b="1" dirty="0">
                <a:solidFill>
                  <a:schemeClr val="bg1">
                    <a:lumMod val="65000"/>
                  </a:schemeClr>
                </a:solidFill>
                <a:effectLst>
                  <a:outerShdw blurRad="38100" dist="38100" dir="2700000" algn="tl">
                    <a:srgbClr val="000000">
                      <a:alpha val="43137"/>
                    </a:srgbClr>
                  </a:outerShdw>
                </a:effectLst>
              </a:rPr>
              <a:t>Return to sports</a:t>
            </a:r>
          </a:p>
          <a:p>
            <a:r>
              <a:rPr lang="en-US" sz="3600" b="1" dirty="0">
                <a:solidFill>
                  <a:schemeClr val="bg1">
                    <a:lumMod val="65000"/>
                  </a:schemeClr>
                </a:solidFill>
                <a:effectLst>
                  <a:outerShdw blurRad="38100" dist="38100" dir="2700000" algn="tl">
                    <a:srgbClr val="000000">
                      <a:alpha val="43137"/>
                    </a:srgbClr>
                  </a:outerShdw>
                </a:effectLst>
              </a:rPr>
              <a:t>Rehabilitation</a:t>
            </a:r>
          </a:p>
        </p:txBody>
      </p:sp>
      <p:sp>
        <p:nvSpPr>
          <p:cNvPr id="3" name="Title 2"/>
          <p:cNvSpPr>
            <a:spLocks noGrp="1"/>
          </p:cNvSpPr>
          <p:nvPr>
            <p:ph type="title"/>
          </p:nvPr>
        </p:nvSpPr>
        <p:spPr/>
        <p:txBody>
          <a:bodyPr>
            <a:normAutofit/>
          </a:bodyPr>
          <a:lstStyle/>
          <a:p>
            <a:r>
              <a:rPr lang="en-US" sz="1800" dirty="0">
                <a:solidFill>
                  <a:schemeClr val="accent1">
                    <a:lumMod val="75000"/>
                  </a:schemeClr>
                </a:solidFill>
                <a:effectLst>
                  <a:outerShdw blurRad="38100" dist="38100" dir="2700000" algn="tl">
                    <a:srgbClr val="000000">
                      <a:alpha val="43137"/>
                    </a:srgbClr>
                  </a:outerShdw>
                </a:effectLst>
                <a:latin typeface="Algerian" pitchFamily="82" charset="0"/>
              </a:rPr>
              <a:t>CURRENT CONCEPTS IN TREATMENT &amp; REHABILITATION OF KNEE PROBLEMS</a:t>
            </a:r>
            <a:endParaRPr lang="en-US" sz="1800" dirty="0"/>
          </a:p>
        </p:txBody>
      </p:sp>
    </p:spTree>
    <p:extLst>
      <p:ext uri="{BB962C8B-B14F-4D97-AF65-F5344CB8AC3E}">
        <p14:creationId xmlns:p14="http://schemas.microsoft.com/office/powerpoint/2010/main" val="102127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304800" y="1447800"/>
            <a:ext cx="8839200" cy="5410200"/>
          </a:xfrm>
        </p:spPr>
        <p:txBody>
          <a:bodyPr/>
          <a:lstStyle/>
          <a:p>
            <a:pPr eaLnBrk="1" hangingPunct="1">
              <a:buFont typeface="Wingdings" pitchFamily="2" charset="2"/>
              <a:buNone/>
            </a:pPr>
            <a:r>
              <a:rPr lang="en-US" sz="3600" b="1" dirty="0">
                <a:solidFill>
                  <a:schemeClr val="tx1">
                    <a:lumMod val="65000"/>
                    <a:lumOff val="35000"/>
                  </a:schemeClr>
                </a:solidFill>
                <a:effectLst>
                  <a:outerShdw blurRad="38100" dist="38100" dir="2700000" algn="tl">
                    <a:srgbClr val="000000">
                      <a:alpha val="43137"/>
                    </a:srgbClr>
                  </a:outerShdw>
                </a:effectLst>
              </a:rPr>
              <a:t>Clinical symptoms:</a:t>
            </a:r>
          </a:p>
          <a:p>
            <a:pPr eaLnBrk="1" hangingPunct="1">
              <a:buFont typeface="Math B" pitchFamily="2" charset="2"/>
              <a:buNone/>
            </a:pPr>
            <a:r>
              <a:rPr lang="en-US" b="1" dirty="0">
                <a:solidFill>
                  <a:srgbClr val="00B0F0"/>
                </a:solidFill>
                <a:effectLst>
                  <a:outerShdw blurRad="38100" dist="38100" dir="2700000" algn="tl">
                    <a:srgbClr val="000000">
                      <a:alpha val="43137"/>
                    </a:srgbClr>
                  </a:outerShdw>
                </a:effectLst>
                <a:sym typeface="Math B" pitchFamily="2" charset="2"/>
              </a:rPr>
              <a:t></a:t>
            </a:r>
            <a:r>
              <a:rPr lang="en-US" b="1" dirty="0">
                <a:solidFill>
                  <a:schemeClr val="tx1">
                    <a:lumMod val="65000"/>
                    <a:lumOff val="35000"/>
                  </a:schemeClr>
                </a:solidFill>
                <a:effectLst>
                  <a:outerShdw blurRad="38100" dist="38100" dir="2700000" algn="tl">
                    <a:srgbClr val="000000">
                      <a:alpha val="43137"/>
                    </a:srgbClr>
                  </a:outerShdw>
                </a:effectLst>
                <a:sym typeface="Math B" pitchFamily="2" charset="2"/>
              </a:rPr>
              <a:t>  Pain</a:t>
            </a:r>
          </a:p>
          <a:p>
            <a:pPr eaLnBrk="1" hangingPunct="1">
              <a:buFont typeface="Math B" pitchFamily="2" charset="2"/>
              <a:buNone/>
            </a:pPr>
            <a:r>
              <a:rPr lang="en-US" b="1" dirty="0">
                <a:solidFill>
                  <a:srgbClr val="00B0F0"/>
                </a:solidFill>
                <a:effectLst>
                  <a:outerShdw blurRad="38100" dist="38100" dir="2700000" algn="tl">
                    <a:srgbClr val="000000">
                      <a:alpha val="43137"/>
                    </a:srgbClr>
                  </a:outerShdw>
                </a:effectLst>
                <a:sym typeface="Math B"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Swelling</a:t>
            </a:r>
          </a:p>
          <a:p>
            <a:pPr eaLnBrk="1" hangingPunct="1">
              <a:buFont typeface="Math B" pitchFamily="2" charset="2"/>
              <a:buNone/>
            </a:pPr>
            <a:r>
              <a:rPr lang="en-US" b="1" dirty="0">
                <a:solidFill>
                  <a:srgbClr val="00B0F0"/>
                </a:solidFill>
                <a:effectLst>
                  <a:outerShdw blurRad="38100" dist="38100" dir="2700000" algn="tl">
                    <a:srgbClr val="000000">
                      <a:alpha val="43137"/>
                    </a:srgbClr>
                  </a:outerShdw>
                </a:effectLst>
                <a:sym typeface="Math B"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Locking</a:t>
            </a:r>
          </a:p>
          <a:p>
            <a:pPr eaLnBrk="1" hangingPunct="1">
              <a:buFont typeface="Math B" pitchFamily="2" charset="2"/>
              <a:buNone/>
            </a:pPr>
            <a:r>
              <a:rPr lang="en-US" b="1" dirty="0">
                <a:solidFill>
                  <a:srgbClr val="00B0F0"/>
                </a:solidFill>
                <a:effectLst>
                  <a:outerShdw blurRad="38100" dist="38100" dir="2700000" algn="tl">
                    <a:srgbClr val="000000">
                      <a:alpha val="43137"/>
                    </a:srgbClr>
                  </a:outerShdw>
                </a:effectLst>
                <a:sym typeface="Math B"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Catching</a:t>
            </a:r>
          </a:p>
          <a:p>
            <a:pPr eaLnBrk="1" hangingPunct="1">
              <a:buFont typeface="Math B" pitchFamily="2" charset="2"/>
              <a:buNone/>
            </a:pPr>
            <a:r>
              <a:rPr lang="en-US" b="1" dirty="0">
                <a:solidFill>
                  <a:srgbClr val="00B0F0"/>
                </a:solidFill>
                <a:effectLst>
                  <a:outerShdw blurRad="38100" dist="38100" dir="2700000" algn="tl">
                    <a:srgbClr val="000000">
                      <a:alpha val="43137"/>
                    </a:srgbClr>
                  </a:outerShdw>
                </a:effectLst>
                <a:sym typeface="Math B"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Loss of motion</a:t>
            </a:r>
          </a:p>
          <a:p>
            <a:pPr eaLnBrk="1" hangingPunct="1">
              <a:buFont typeface="Math B" pitchFamily="2" charset="2"/>
              <a:buNone/>
            </a:pPr>
            <a:endParaRPr lang="en-US" sz="3600" b="1" dirty="0">
              <a:solidFill>
                <a:schemeClr val="tx1">
                  <a:lumMod val="65000"/>
                  <a:lumOff val="35000"/>
                </a:schemeClr>
              </a:solidFill>
              <a:effectLst>
                <a:outerShdw blurRad="38100" dist="38100" dir="2700000" algn="tl">
                  <a:srgbClr val="000000">
                    <a:alpha val="43137"/>
                  </a:srgbClr>
                </a:outerShdw>
              </a:effectLst>
            </a:endParaRPr>
          </a:p>
          <a:p>
            <a:pPr eaLnBrk="1" hangingPunct="1">
              <a:buFont typeface="Math B" pitchFamily="2" charset="2"/>
              <a:buNone/>
            </a:pPr>
            <a:r>
              <a:rPr lang="en-US" sz="3600" b="1" dirty="0">
                <a:solidFill>
                  <a:schemeClr val="tx1">
                    <a:lumMod val="65000"/>
                    <a:lumOff val="35000"/>
                  </a:schemeClr>
                </a:solidFill>
                <a:effectLst>
                  <a:outerShdw blurRad="38100" dist="38100" dir="2700000" algn="tl">
                    <a:srgbClr val="000000">
                      <a:alpha val="43137"/>
                    </a:srgbClr>
                  </a:outerShdw>
                </a:effectLst>
              </a:rPr>
              <a:t>Often require surgical intervention</a:t>
            </a:r>
            <a:endParaRPr lang="en-GB" sz="3600" b="1" dirty="0">
              <a:solidFill>
                <a:schemeClr val="tx1">
                  <a:lumMod val="65000"/>
                  <a:lumOff val="35000"/>
                </a:schemeClr>
              </a:solidFill>
              <a:effectLst>
                <a:outerShdw blurRad="38100" dist="38100" dir="2700000" algn="tl">
                  <a:srgbClr val="000000">
                    <a:alpha val="43137"/>
                  </a:srgbClr>
                </a:outerShdw>
              </a:effectLst>
            </a:endParaRPr>
          </a:p>
        </p:txBody>
      </p:sp>
      <p:sp>
        <p:nvSpPr>
          <p:cNvPr id="39938" name="Rectangle 2"/>
          <p:cNvSpPr>
            <a:spLocks noGrp="1" noChangeArrowheads="1"/>
          </p:cNvSpPr>
          <p:nvPr>
            <p:ph type="title"/>
          </p:nvPr>
        </p:nvSpPr>
        <p:spPr>
          <a:xfrm>
            <a:off x="685800" y="152400"/>
            <a:ext cx="7772400" cy="1143000"/>
          </a:xfrm>
        </p:spPr>
        <p:txBody>
          <a:bodyPr/>
          <a:lstStyle/>
          <a:p>
            <a:pPr eaLnBrk="1" hangingPunct="1">
              <a:defRPr/>
            </a:pPr>
            <a:r>
              <a:rPr lang="en-US" dirty="0"/>
              <a:t>Meniscal injury</a:t>
            </a:r>
            <a:endParaRPr lang="en-GB" dirty="0"/>
          </a:p>
        </p:txBody>
      </p:sp>
    </p:spTree>
    <p:extLst>
      <p:ext uri="{BB962C8B-B14F-4D97-AF65-F5344CB8AC3E}">
        <p14:creationId xmlns:p14="http://schemas.microsoft.com/office/powerpoint/2010/main" val="3477996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pPr eaLnBrk="1" hangingPunct="1">
              <a:buFont typeface="Wingdings" pitchFamily="2" charset="2"/>
              <a:buNone/>
            </a:pPr>
            <a:r>
              <a:rPr lang="en-US" b="1" dirty="0">
                <a:solidFill>
                  <a:schemeClr val="tx1">
                    <a:lumMod val="65000"/>
                    <a:lumOff val="35000"/>
                  </a:schemeClr>
                </a:solidFill>
                <a:effectLst>
                  <a:outerShdw blurRad="38100" dist="38100" dir="2700000" algn="tl">
                    <a:srgbClr val="000000">
                      <a:alpha val="43137"/>
                    </a:srgbClr>
                  </a:outerShdw>
                </a:effectLst>
              </a:rPr>
              <a:t>Accurate preoperative diagnosis</a:t>
            </a:r>
          </a:p>
          <a:p>
            <a:pPr eaLnBrk="1" hangingPunct="1">
              <a:buFont typeface="Wingdings" pitchFamily="2" charset="2"/>
              <a:buNone/>
            </a:pPr>
            <a:r>
              <a:rPr lang="en-US" u="sng" dirty="0">
                <a:solidFill>
                  <a:schemeClr val="tx1">
                    <a:lumMod val="65000"/>
                    <a:lumOff val="35000"/>
                  </a:schemeClr>
                </a:solidFill>
                <a:effectLst>
                  <a:outerShdw blurRad="38100" dist="38100" dir="2700000" algn="tl">
                    <a:srgbClr val="000000">
                      <a:alpha val="43137"/>
                    </a:srgbClr>
                  </a:outerShdw>
                </a:effectLst>
              </a:rPr>
              <a:t>Primary methods :</a:t>
            </a:r>
          </a:p>
          <a:p>
            <a:pPr>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History</a:t>
            </a:r>
          </a:p>
          <a:p>
            <a:pPr>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Physical examination</a:t>
            </a:r>
          </a:p>
          <a:p>
            <a:pPr marL="109728" indent="0">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Plain radiographs</a:t>
            </a:r>
          </a:p>
          <a:p>
            <a:pPr marL="109728" indent="0" eaLnBrk="1" hangingPunct="1">
              <a:buNone/>
            </a:pPr>
            <a:endParaRPr lang="en-US" dirty="0">
              <a:solidFill>
                <a:schemeClr val="tx1">
                  <a:lumMod val="65000"/>
                  <a:lumOff val="35000"/>
                </a:schemeClr>
              </a:solidFill>
              <a:effectLst>
                <a:outerShdw blurRad="38100" dist="38100" dir="2700000" algn="tl">
                  <a:srgbClr val="000000">
                    <a:alpha val="43137"/>
                  </a:srgbClr>
                </a:outerShdw>
              </a:effectLst>
              <a:sym typeface="Math B" pitchFamily="2" charset="2"/>
            </a:endParaRPr>
          </a:p>
          <a:p>
            <a:pPr>
              <a:buNone/>
            </a:pP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a:t>
            </a: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MRI</a:t>
            </a:r>
            <a:endParaRPr lang="en-GB" dirty="0">
              <a:solidFill>
                <a:schemeClr val="tx1">
                  <a:lumMod val="65000"/>
                  <a:lumOff val="35000"/>
                </a:schemeClr>
              </a:solidFill>
              <a:effectLst>
                <a:outerShdw blurRad="38100" dist="38100" dir="2700000" algn="tl">
                  <a:srgbClr val="000000">
                    <a:alpha val="43137"/>
                  </a:srgbClr>
                </a:outerShdw>
              </a:effectLst>
              <a:sym typeface="Math B" pitchFamily="2" charset="2"/>
            </a:endParaRPr>
          </a:p>
        </p:txBody>
      </p:sp>
      <p:sp>
        <p:nvSpPr>
          <p:cNvPr id="40962" name="Rectangle 2"/>
          <p:cNvSpPr>
            <a:spLocks noGrp="1" noChangeArrowheads="1"/>
          </p:cNvSpPr>
          <p:nvPr>
            <p:ph type="title"/>
          </p:nvPr>
        </p:nvSpPr>
        <p:spPr/>
        <p:txBody>
          <a:bodyPr>
            <a:normAutofit/>
          </a:bodyPr>
          <a:lstStyle/>
          <a:p>
            <a:pPr eaLnBrk="1" hangingPunct="1">
              <a:defRPr/>
            </a:pPr>
            <a:r>
              <a:rPr lang="en-US" sz="4000" dirty="0"/>
              <a:t>Meniscal injury</a:t>
            </a:r>
            <a:endParaRPr lang="en-GB" sz="4000" dirty="0"/>
          </a:p>
        </p:txBody>
      </p:sp>
    </p:spTree>
    <p:extLst>
      <p:ext uri="{BB962C8B-B14F-4D97-AF65-F5344CB8AC3E}">
        <p14:creationId xmlns:p14="http://schemas.microsoft.com/office/powerpoint/2010/main" val="314978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685800" y="1981200"/>
            <a:ext cx="7772400" cy="4572000"/>
          </a:xfrm>
        </p:spPr>
        <p:txBody>
          <a:bodyPr/>
          <a:lstStyle/>
          <a:p>
            <a:pPr eaLnBrk="1" hangingPunct="1">
              <a:buFont typeface="Wingdings" pitchFamily="2" charset="2"/>
              <a:buNone/>
            </a:pPr>
            <a:r>
              <a:rPr lang="en-US" sz="3600" b="1" dirty="0"/>
              <a:t>  </a:t>
            </a:r>
            <a:r>
              <a:rPr lang="en-US" sz="3600" b="1" u="sng" dirty="0">
                <a:solidFill>
                  <a:schemeClr val="tx1">
                    <a:lumMod val="65000"/>
                    <a:lumOff val="35000"/>
                  </a:schemeClr>
                </a:solidFill>
                <a:effectLst>
                  <a:outerShdw blurRad="38100" dist="38100" dir="2700000" algn="tl">
                    <a:srgbClr val="000000">
                      <a:alpha val="43137"/>
                    </a:srgbClr>
                  </a:outerShdw>
                </a:effectLst>
              </a:rPr>
              <a:t>History</a:t>
            </a:r>
          </a:p>
          <a:p>
            <a:pPr>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rPr>
              <a:t> Patient age</a:t>
            </a:r>
          </a:p>
          <a:p>
            <a:pPr>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Mechanism of injury</a:t>
            </a:r>
          </a:p>
          <a:p>
            <a:pPr>
              <a:buNone/>
            </a:pPr>
            <a:r>
              <a:rPr lang="en-US" sz="2400" dirty="0">
                <a:solidFill>
                  <a:srgbClr val="0070C0"/>
                </a:solidFill>
                <a:sym typeface="Math B" pitchFamily="2" charset="2"/>
              </a:rPr>
              <a:t> </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Onset of symptoms</a:t>
            </a:r>
            <a:endParaRPr lang="en-US" dirty="0">
              <a:solidFill>
                <a:schemeClr val="tx1">
                  <a:lumMod val="65000"/>
                  <a:lumOff val="35000"/>
                </a:schemeClr>
              </a:solidFill>
              <a:effectLst>
                <a:outerShdw blurRad="38100" dist="38100" dir="2700000" algn="tl">
                  <a:srgbClr val="000000">
                    <a:alpha val="43137"/>
                  </a:srgbClr>
                </a:outerShdw>
              </a:effectLst>
            </a:endParaRPr>
          </a:p>
          <a:p>
            <a:pPr>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rPr>
              <a:t> Complaints – locking or catching</a:t>
            </a:r>
          </a:p>
          <a:p>
            <a:pPr eaLnBrk="1" hangingPunct="1">
              <a:buFont typeface="Wingdings" pitchFamily="2" charset="2"/>
              <a:buNone/>
            </a:pPr>
            <a:r>
              <a:rPr lang="en-US" dirty="0">
                <a:solidFill>
                  <a:schemeClr val="tx1">
                    <a:lumMod val="65000"/>
                    <a:lumOff val="35000"/>
                  </a:schemeClr>
                </a:solidFill>
                <a:effectLst>
                  <a:outerShdw blurRad="38100" dist="38100" dir="2700000" algn="tl">
                    <a:srgbClr val="000000">
                      <a:alpha val="43137"/>
                    </a:srgbClr>
                  </a:outerShdw>
                </a:effectLst>
              </a:rPr>
              <a:t>                      - loss of motion</a:t>
            </a:r>
          </a:p>
          <a:p>
            <a:pPr>
              <a:buNone/>
            </a:pPr>
            <a:r>
              <a:rPr lang="en-US" sz="2400" dirty="0">
                <a:solidFill>
                  <a:srgbClr val="0070C0"/>
                </a:solidFill>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rPr>
              <a:t> Degenerative tears -  </a:t>
            </a:r>
            <a:r>
              <a:rPr lang="en-US" sz="4000" b="1" dirty="0">
                <a:solidFill>
                  <a:schemeClr val="tx1">
                    <a:lumMod val="65000"/>
                    <a:lumOff val="35000"/>
                  </a:schemeClr>
                </a:solidFill>
                <a:effectLst>
                  <a:outerShdw blurRad="38100" dist="38100" dir="2700000" algn="tl">
                    <a:srgbClr val="000000">
                      <a:alpha val="43137"/>
                    </a:srgbClr>
                  </a:outerShdw>
                </a:effectLst>
                <a:sym typeface="Symbol" pitchFamily="18" charset="2"/>
              </a:rPr>
              <a:t> </a:t>
            </a:r>
            <a:r>
              <a:rPr lang="en-US" dirty="0">
                <a:solidFill>
                  <a:schemeClr val="tx1">
                    <a:lumMod val="65000"/>
                    <a:lumOff val="35000"/>
                  </a:schemeClr>
                </a:solidFill>
                <a:effectLst>
                  <a:outerShdw blurRad="38100" dist="38100" dir="2700000" algn="tl">
                    <a:srgbClr val="000000">
                      <a:alpha val="43137"/>
                    </a:srgbClr>
                  </a:outerShdw>
                </a:effectLst>
                <a:sym typeface="Symbol" pitchFamily="18" charset="2"/>
              </a:rPr>
              <a:t>40 years</a:t>
            </a:r>
          </a:p>
        </p:txBody>
      </p:sp>
      <p:sp>
        <p:nvSpPr>
          <p:cNvPr id="43010" name="Rectangle 2"/>
          <p:cNvSpPr>
            <a:spLocks noGrp="1" noChangeArrowheads="1"/>
          </p:cNvSpPr>
          <p:nvPr>
            <p:ph type="title"/>
          </p:nvPr>
        </p:nvSpPr>
        <p:spPr>
          <a:xfrm>
            <a:off x="381000" y="228600"/>
            <a:ext cx="8382000" cy="1828800"/>
          </a:xfrm>
        </p:spPr>
        <p:txBody>
          <a:bodyPr/>
          <a:lstStyle/>
          <a:p>
            <a:pPr eaLnBrk="1" hangingPunct="1">
              <a:defRPr/>
            </a:pPr>
            <a:r>
              <a:rPr lang="en-US" dirty="0">
                <a:solidFill>
                  <a:schemeClr val="tx1">
                    <a:lumMod val="65000"/>
                    <a:lumOff val="35000"/>
                  </a:schemeClr>
                </a:solidFill>
              </a:rPr>
              <a:t>Meniscal injury - Diagnosis</a:t>
            </a:r>
            <a:endParaRPr lang="en-GB" dirty="0">
              <a:solidFill>
                <a:schemeClr val="tx1">
                  <a:lumMod val="65000"/>
                  <a:lumOff val="35000"/>
                </a:schemeClr>
              </a:solidFill>
            </a:endParaRPr>
          </a:p>
        </p:txBody>
      </p:sp>
    </p:spTree>
    <p:extLst>
      <p:ext uri="{BB962C8B-B14F-4D97-AF65-F5344CB8AC3E}">
        <p14:creationId xmlns:p14="http://schemas.microsoft.com/office/powerpoint/2010/main" val="278754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685800" y="1066800"/>
            <a:ext cx="7772400" cy="5029200"/>
          </a:xfrm>
        </p:spPr>
        <p:txBody>
          <a:bodyPr/>
          <a:lstStyle/>
          <a:p>
            <a:pPr eaLnBrk="1" hangingPunct="1">
              <a:buFont typeface="Wingdings" pitchFamily="2" charset="2"/>
              <a:buNone/>
            </a:pPr>
            <a:r>
              <a:rPr lang="en-US" sz="3600" b="1" dirty="0"/>
              <a:t>  </a:t>
            </a:r>
            <a:r>
              <a:rPr lang="en-US" sz="3600" b="1" u="sng" dirty="0">
                <a:solidFill>
                  <a:schemeClr val="tx1">
                    <a:lumMod val="65000"/>
                    <a:lumOff val="35000"/>
                  </a:schemeClr>
                </a:solidFill>
                <a:effectLst>
                  <a:outerShdw blurRad="38100" dist="38100" dir="2700000" algn="tl">
                    <a:srgbClr val="000000">
                      <a:alpha val="43137"/>
                    </a:srgbClr>
                  </a:outerShdw>
                </a:effectLst>
              </a:rPr>
              <a:t>Physical examination</a:t>
            </a:r>
          </a:p>
          <a:p>
            <a:pPr eaLnBrk="1" hangingPunct="1">
              <a:buFont typeface="Wingdings" pitchFamily="2" charset="2"/>
              <a:buNone/>
            </a:pPr>
            <a:r>
              <a:rPr lang="en-US" dirty="0">
                <a:solidFill>
                  <a:srgbClr val="00B0F0"/>
                </a:solidFill>
                <a:effectLst>
                  <a:outerShdw blurRad="38100" dist="38100" dir="2700000" algn="tl">
                    <a:srgbClr val="000000">
                      <a:alpha val="43137"/>
                    </a:srgbClr>
                  </a:outerShdw>
                </a:effectLst>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sym typeface="Math B" pitchFamily="2" charset="2"/>
              </a:rPr>
              <a:t> </a:t>
            </a:r>
            <a:r>
              <a:rPr lang="en-US" dirty="0">
                <a:solidFill>
                  <a:schemeClr val="tx1">
                    <a:lumMod val="65000"/>
                    <a:lumOff val="35000"/>
                  </a:schemeClr>
                </a:solidFill>
                <a:effectLst>
                  <a:outerShdw blurRad="38100" dist="38100" dir="2700000" algn="tl">
                    <a:srgbClr val="000000">
                      <a:alpha val="43137"/>
                    </a:srgbClr>
                  </a:outerShdw>
                </a:effectLst>
              </a:rPr>
              <a:t>Inspection – </a:t>
            </a:r>
            <a:r>
              <a:rPr lang="en-US" sz="2400" dirty="0">
                <a:solidFill>
                  <a:schemeClr val="tx1">
                    <a:lumMod val="65000"/>
                    <a:lumOff val="35000"/>
                  </a:schemeClr>
                </a:solidFill>
                <a:effectLst>
                  <a:outerShdw blurRad="38100" dist="38100" dir="2700000" algn="tl">
                    <a:srgbClr val="000000">
                      <a:alpha val="43137"/>
                    </a:srgbClr>
                  </a:outerShdw>
                </a:effectLst>
              </a:rPr>
              <a:t>joint </a:t>
            </a:r>
            <a:r>
              <a:rPr lang="en-US" sz="2400" dirty="0" err="1">
                <a:solidFill>
                  <a:schemeClr val="tx1">
                    <a:lumMod val="65000"/>
                    <a:lumOff val="35000"/>
                  </a:schemeClr>
                </a:solidFill>
                <a:effectLst>
                  <a:outerShdw blurRad="38100" dist="38100" dir="2700000" algn="tl">
                    <a:srgbClr val="000000">
                      <a:alpha val="43137"/>
                    </a:srgbClr>
                  </a:outerShdw>
                </a:effectLst>
              </a:rPr>
              <a:t>effusion;qudriceps</a:t>
            </a:r>
            <a:r>
              <a:rPr lang="en-US" sz="2400" dirty="0">
                <a:solidFill>
                  <a:schemeClr val="tx1">
                    <a:lumMod val="65000"/>
                    <a:lumOff val="35000"/>
                  </a:schemeClr>
                </a:solidFill>
                <a:effectLst>
                  <a:outerShdw blurRad="38100" dist="38100" dir="2700000" algn="tl">
                    <a:srgbClr val="000000">
                      <a:alpha val="43137"/>
                    </a:srgbClr>
                  </a:outerShdw>
                </a:effectLst>
              </a:rPr>
              <a:t> m.     </a:t>
            </a:r>
          </a:p>
          <a:p>
            <a:pPr eaLnBrk="1" hangingPunct="1">
              <a:buFont typeface="Wingdings" pitchFamily="2" charset="2"/>
              <a:buNone/>
            </a:pPr>
            <a:r>
              <a:rPr lang="en-US" sz="2400" dirty="0">
                <a:solidFill>
                  <a:schemeClr val="tx1">
                    <a:lumMod val="65000"/>
                    <a:lumOff val="35000"/>
                  </a:schemeClr>
                </a:solidFill>
                <a:effectLst>
                  <a:outerShdw blurRad="38100" dist="38100" dir="2700000" algn="tl">
                    <a:srgbClr val="000000">
                      <a:alpha val="43137"/>
                    </a:srgbClr>
                  </a:outerShdw>
                </a:effectLst>
              </a:rPr>
              <a:t>                          </a:t>
            </a:r>
            <a:r>
              <a:rPr lang="en-US" sz="2400" dirty="0" err="1">
                <a:solidFill>
                  <a:schemeClr val="tx1">
                    <a:lumMod val="65000"/>
                    <a:lumOff val="35000"/>
                  </a:schemeClr>
                </a:solidFill>
                <a:effectLst>
                  <a:outerShdw blurRad="38100" dist="38100" dir="2700000" algn="tl">
                    <a:srgbClr val="000000">
                      <a:alpha val="43137"/>
                    </a:srgbClr>
                  </a:outerShdw>
                </a:effectLst>
              </a:rPr>
              <a:t>atrophy;any</a:t>
            </a:r>
            <a:r>
              <a:rPr lang="en-US" sz="2400" dirty="0">
                <a:solidFill>
                  <a:schemeClr val="tx1">
                    <a:lumMod val="65000"/>
                    <a:lumOff val="35000"/>
                  </a:schemeClr>
                </a:solidFill>
                <a:effectLst>
                  <a:outerShdw blurRad="38100" dist="38100" dir="2700000" algn="tl">
                    <a:srgbClr val="000000">
                      <a:alpha val="43137"/>
                    </a:srgbClr>
                  </a:outerShdw>
                </a:effectLst>
              </a:rPr>
              <a:t> joint line swelling.</a:t>
            </a:r>
          </a:p>
          <a:p>
            <a:pPr marL="109728" indent="0">
              <a:buNone/>
            </a:pPr>
            <a:r>
              <a:rPr lang="en-US" dirty="0">
                <a:solidFill>
                  <a:srgbClr val="00B0F0"/>
                </a:solidFill>
                <a:effectLst>
                  <a:outerShdw blurRad="38100" dist="38100" dir="2700000" algn="tl">
                    <a:srgbClr val="000000">
                      <a:alpha val="43137"/>
                    </a:srgbClr>
                  </a:outerShdw>
                </a:effectLst>
                <a:sym typeface="Math B" pitchFamily="2" charset="2"/>
              </a:rPr>
              <a:t> </a:t>
            </a:r>
            <a:r>
              <a:rPr lang="en-US" dirty="0">
                <a:solidFill>
                  <a:schemeClr val="tx1">
                    <a:lumMod val="65000"/>
                    <a:lumOff val="35000"/>
                  </a:schemeClr>
                </a:solidFill>
                <a:effectLst>
                  <a:outerShdw blurRad="38100" dist="38100" dir="2700000" algn="tl">
                    <a:srgbClr val="000000">
                      <a:alpha val="43137"/>
                    </a:srgbClr>
                  </a:outerShdw>
                </a:effectLst>
              </a:rPr>
              <a:t>Range of motion</a:t>
            </a:r>
          </a:p>
          <a:p>
            <a:pPr marL="109728" indent="0" eaLnBrk="1" hangingPunct="1">
              <a:buNone/>
            </a:pPr>
            <a:endParaRPr lang="en-US" dirty="0">
              <a:solidFill>
                <a:schemeClr val="tx1">
                  <a:lumMod val="65000"/>
                  <a:lumOff val="35000"/>
                </a:schemeClr>
              </a:solidFill>
              <a:effectLst>
                <a:outerShdw blurRad="38100" dist="38100" dir="2700000" algn="tl">
                  <a:srgbClr val="000000">
                    <a:alpha val="43137"/>
                  </a:srgbClr>
                </a:outerShdw>
              </a:effectLst>
            </a:endParaRPr>
          </a:p>
          <a:p>
            <a:pPr eaLnBrk="1" hangingPunct="1">
              <a:buFont typeface="Wingdings" pitchFamily="2" charset="2"/>
              <a:buNone/>
            </a:pPr>
            <a:r>
              <a:rPr lang="en-US" dirty="0">
                <a:solidFill>
                  <a:srgbClr val="00B0F0"/>
                </a:solidFill>
                <a:effectLst>
                  <a:outerShdw blurRad="38100" dist="38100" dir="2700000" algn="tl">
                    <a:srgbClr val="000000">
                      <a:alpha val="43137"/>
                    </a:srgbClr>
                  </a:outerShdw>
                </a:effectLst>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rPr>
              <a:t> Palpation</a:t>
            </a:r>
          </a:p>
          <a:p>
            <a:pPr eaLnBrk="1" hangingPunct="1">
              <a:buFont typeface="Math B" pitchFamily="2" charset="2"/>
              <a:buNone/>
            </a:pPr>
            <a:r>
              <a:rPr lang="en-US" dirty="0">
                <a:solidFill>
                  <a:srgbClr val="00B0F0"/>
                </a:solidFill>
                <a:effectLst>
                  <a:outerShdw blurRad="38100" dist="38100" dir="2700000" algn="tl">
                    <a:srgbClr val="000000">
                      <a:alpha val="43137"/>
                    </a:srgbClr>
                  </a:outerShdw>
                </a:effectLst>
                <a:sym typeface="Math B" pitchFamily="2" charset="2"/>
              </a:rPr>
              <a:t></a:t>
            </a:r>
            <a:r>
              <a:rPr lang="en-US" dirty="0">
                <a:solidFill>
                  <a:schemeClr val="tx1">
                    <a:lumMod val="65000"/>
                    <a:lumOff val="35000"/>
                  </a:schemeClr>
                </a:solidFill>
                <a:effectLst>
                  <a:outerShdw blurRad="38100" dist="38100" dir="2700000" algn="tl">
                    <a:srgbClr val="000000">
                      <a:alpha val="43137"/>
                    </a:srgbClr>
                  </a:outerShdw>
                </a:effectLst>
              </a:rPr>
              <a:t> Specialized tests –  joint line palpation</a:t>
            </a:r>
          </a:p>
          <a:p>
            <a:pPr eaLnBrk="1" hangingPunct="1">
              <a:buFont typeface="Math B" pitchFamily="2" charset="2"/>
              <a:buNone/>
            </a:pPr>
            <a:r>
              <a:rPr lang="en-US" dirty="0">
                <a:solidFill>
                  <a:schemeClr val="tx1">
                    <a:lumMod val="65000"/>
                    <a:lumOff val="35000"/>
                  </a:schemeClr>
                </a:solidFill>
                <a:effectLst>
                  <a:outerShdw blurRad="38100" dist="38100" dir="2700000" algn="tl">
                    <a:srgbClr val="000000">
                      <a:alpha val="43137"/>
                    </a:srgbClr>
                  </a:outerShdw>
                </a:effectLst>
              </a:rPr>
              <a:t>                              -  flexion </a:t>
            </a:r>
            <a:r>
              <a:rPr lang="en-US" dirty="0" err="1">
                <a:solidFill>
                  <a:schemeClr val="tx1">
                    <a:lumMod val="65000"/>
                    <a:lumOff val="35000"/>
                  </a:schemeClr>
                </a:solidFill>
                <a:effectLst>
                  <a:outerShdw blurRad="38100" dist="38100" dir="2700000" algn="tl">
                    <a:srgbClr val="000000">
                      <a:alpha val="43137"/>
                    </a:srgbClr>
                  </a:outerShdw>
                </a:effectLst>
              </a:rPr>
              <a:t>McMurry</a:t>
            </a:r>
            <a:r>
              <a:rPr lang="en-US" dirty="0">
                <a:solidFill>
                  <a:schemeClr val="tx1">
                    <a:lumMod val="65000"/>
                    <a:lumOff val="35000"/>
                  </a:schemeClr>
                </a:solidFill>
                <a:effectLst>
                  <a:outerShdw blurRad="38100" dist="38100" dir="2700000" algn="tl">
                    <a:srgbClr val="000000">
                      <a:alpha val="43137"/>
                    </a:srgbClr>
                  </a:outerShdw>
                </a:effectLst>
              </a:rPr>
              <a:t> test</a:t>
            </a:r>
          </a:p>
          <a:p>
            <a:pPr eaLnBrk="1" hangingPunct="1">
              <a:buFont typeface="Math B" pitchFamily="2" charset="2"/>
              <a:buNone/>
            </a:pPr>
            <a:r>
              <a:rPr lang="en-US" dirty="0">
                <a:solidFill>
                  <a:schemeClr val="tx1">
                    <a:lumMod val="65000"/>
                    <a:lumOff val="35000"/>
                  </a:schemeClr>
                </a:solidFill>
                <a:effectLst>
                  <a:outerShdw blurRad="38100" dist="38100" dir="2700000" algn="tl">
                    <a:srgbClr val="000000">
                      <a:alpha val="43137"/>
                    </a:srgbClr>
                  </a:outerShdw>
                </a:effectLst>
              </a:rPr>
              <a:t>                              -  </a:t>
            </a:r>
            <a:r>
              <a:rPr lang="en-US" dirty="0" err="1">
                <a:solidFill>
                  <a:schemeClr val="tx1">
                    <a:lumMod val="65000"/>
                    <a:lumOff val="35000"/>
                  </a:schemeClr>
                </a:solidFill>
                <a:effectLst>
                  <a:outerShdw blurRad="38100" dist="38100" dir="2700000" algn="tl">
                    <a:srgbClr val="000000">
                      <a:alpha val="43137"/>
                    </a:srgbClr>
                  </a:outerShdw>
                </a:effectLst>
              </a:rPr>
              <a:t>Apley</a:t>
            </a:r>
            <a:r>
              <a:rPr lang="en-US" dirty="0">
                <a:solidFill>
                  <a:schemeClr val="tx1">
                    <a:lumMod val="65000"/>
                    <a:lumOff val="35000"/>
                  </a:schemeClr>
                </a:solidFill>
                <a:effectLst>
                  <a:outerShdw blurRad="38100" dist="38100" dir="2700000" algn="tl">
                    <a:srgbClr val="000000">
                      <a:alpha val="43137"/>
                    </a:srgbClr>
                  </a:outerShdw>
                </a:effectLst>
              </a:rPr>
              <a:t> grind test     </a:t>
            </a:r>
            <a:endParaRPr lang="en-GB" dirty="0">
              <a:solidFill>
                <a:schemeClr val="tx1">
                  <a:lumMod val="65000"/>
                  <a:lumOff val="35000"/>
                </a:schemeClr>
              </a:solidFill>
              <a:effectLst>
                <a:outerShdw blurRad="38100" dist="38100" dir="2700000" algn="tl">
                  <a:srgbClr val="000000">
                    <a:alpha val="43137"/>
                  </a:srgbClr>
                </a:outerShdw>
              </a:effectLst>
            </a:endParaRPr>
          </a:p>
        </p:txBody>
      </p:sp>
      <p:sp>
        <p:nvSpPr>
          <p:cNvPr id="46082" name="Rectangle 2"/>
          <p:cNvSpPr>
            <a:spLocks noGrp="1" noChangeArrowheads="1"/>
          </p:cNvSpPr>
          <p:nvPr>
            <p:ph type="title"/>
          </p:nvPr>
        </p:nvSpPr>
        <p:spPr>
          <a:xfrm>
            <a:off x="609600" y="0"/>
            <a:ext cx="7772400" cy="1143000"/>
          </a:xfrm>
        </p:spPr>
        <p:txBody>
          <a:bodyPr/>
          <a:lstStyle/>
          <a:p>
            <a:pPr eaLnBrk="1" hangingPunct="1">
              <a:defRPr/>
            </a:pPr>
            <a:r>
              <a:rPr lang="en-US"/>
              <a:t>Meniscal injury - Diagnosis</a:t>
            </a:r>
            <a:endParaRPr lang="en-GB"/>
          </a:p>
        </p:txBody>
      </p:sp>
    </p:spTree>
    <p:extLst>
      <p:ext uri="{BB962C8B-B14F-4D97-AF65-F5344CB8AC3E}">
        <p14:creationId xmlns:p14="http://schemas.microsoft.com/office/powerpoint/2010/main" val="254131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296400" cy="827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Rectangle 4"/>
          <p:cNvSpPr>
            <a:spLocks noGrp="1" noChangeArrowheads="1"/>
          </p:cNvSpPr>
          <p:nvPr>
            <p:ph type="title" idx="4294967295"/>
          </p:nvPr>
        </p:nvSpPr>
        <p:spPr>
          <a:xfrm>
            <a:off x="-228600" y="7239000"/>
            <a:ext cx="9372600" cy="609600"/>
          </a:xfrm>
        </p:spPr>
        <p:txBody>
          <a:bodyPr>
            <a:normAutofit fontScale="90000"/>
          </a:bodyPr>
          <a:lstStyle/>
          <a:p>
            <a:pPr eaLnBrk="1" hangingPunct="1">
              <a:defRPr/>
            </a:pPr>
            <a:r>
              <a:rPr lang="en-US" sz="3600" b="1">
                <a:solidFill>
                  <a:srgbClr val="FFFF00"/>
                </a:solidFill>
              </a:rPr>
              <a:t>Clinical  presentation  of  meniscal  cyst</a:t>
            </a:r>
            <a:endParaRPr lang="en-GB" sz="3600" b="1">
              <a:solidFill>
                <a:srgbClr val="FFFF00"/>
              </a:solidFill>
            </a:endParaRPr>
          </a:p>
        </p:txBody>
      </p:sp>
      <p:sp>
        <p:nvSpPr>
          <p:cNvPr id="2" name="TextBox 1"/>
          <p:cNvSpPr txBox="1"/>
          <p:nvPr/>
        </p:nvSpPr>
        <p:spPr>
          <a:xfrm>
            <a:off x="107504" y="269501"/>
            <a:ext cx="3575018" cy="707886"/>
          </a:xfrm>
          <a:prstGeom prst="rect">
            <a:avLst/>
          </a:prstGeom>
          <a:noFill/>
        </p:spPr>
        <p:txBody>
          <a:bodyPr wrap="none" rtlCol="0">
            <a:spAutoFit/>
          </a:bodyPr>
          <a:lstStyle/>
          <a:p>
            <a:r>
              <a:rPr lang="en-US" sz="4000" dirty="0">
                <a:solidFill>
                  <a:srgbClr val="00B0F0"/>
                </a:solidFill>
              </a:rPr>
              <a:t>Meniscal Cyst</a:t>
            </a:r>
          </a:p>
        </p:txBody>
      </p:sp>
      <p:sp>
        <p:nvSpPr>
          <p:cNvPr id="3" name="Right Arrow 2"/>
          <p:cNvSpPr/>
          <p:nvPr/>
        </p:nvSpPr>
        <p:spPr>
          <a:xfrm>
            <a:off x="2699791" y="3212976"/>
            <a:ext cx="748739" cy="9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015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a:solidFill>
                  <a:schemeClr val="tx1">
                    <a:lumMod val="65000"/>
                    <a:lumOff val="35000"/>
                  </a:schemeClr>
                </a:solidFill>
                <a:effectLst>
                  <a:outerShdw blurRad="38100" dist="38100" dir="2700000" algn="tl">
                    <a:srgbClr val="000000">
                      <a:alpha val="43137"/>
                    </a:srgbClr>
                  </a:outerShdw>
                </a:effectLst>
              </a:rPr>
              <a:t>History, Clinical findings, magnetic resonance imaging, and arthroscopic correlation in Meniscal injuries</a:t>
            </a:r>
            <a:endParaRPr lang="en-US" sz="2800" dirty="0">
              <a:solidFill>
                <a:schemeClr val="tx1">
                  <a:lumMod val="65000"/>
                  <a:lumOff val="35000"/>
                </a:schemeClr>
              </a:solidFill>
            </a:endParaRPr>
          </a:p>
        </p:txBody>
      </p:sp>
      <p:sp>
        <p:nvSpPr>
          <p:cNvPr id="3" name="Content Placeholder 2"/>
          <p:cNvSpPr>
            <a:spLocks noGrp="1"/>
          </p:cNvSpPr>
          <p:nvPr>
            <p:ph idx="1"/>
          </p:nvPr>
        </p:nvSpPr>
        <p:spPr/>
        <p:txBody>
          <a:bodyPr>
            <a:normAutofit/>
          </a:bodyPr>
          <a:lstStyle/>
          <a:p>
            <a:pPr marL="0" indent="0">
              <a:buNone/>
            </a:pPr>
            <a:r>
              <a:rPr lang="en-US" sz="2800" u="sng" dirty="0">
                <a:solidFill>
                  <a:schemeClr val="tx1">
                    <a:lumMod val="65000"/>
                    <a:lumOff val="35000"/>
                  </a:schemeClr>
                </a:solidFill>
                <a:effectLst>
                  <a:outerShdw blurRad="38100" dist="38100" dir="2700000" algn="tl">
                    <a:srgbClr val="000000">
                      <a:alpha val="43137"/>
                    </a:srgbClr>
                  </a:outerShdw>
                </a:effectLst>
              </a:rPr>
              <a:t>Clinical tests to detect Meniscal injury</a:t>
            </a:r>
          </a:p>
          <a:p>
            <a:r>
              <a:rPr lang="en-US" sz="2800" dirty="0">
                <a:solidFill>
                  <a:schemeClr val="tx1">
                    <a:lumMod val="65000"/>
                    <a:lumOff val="35000"/>
                  </a:schemeClr>
                </a:solidFill>
                <a:effectLst>
                  <a:outerShdw blurRad="38100" dist="38100" dir="2700000" algn="tl">
                    <a:srgbClr val="000000">
                      <a:alpha val="43137"/>
                    </a:srgbClr>
                  </a:outerShdw>
                </a:effectLst>
              </a:rPr>
              <a:t>Joint line tenderness</a:t>
            </a:r>
          </a:p>
          <a:p>
            <a:r>
              <a:rPr lang="en-US" sz="2800" dirty="0" err="1">
                <a:solidFill>
                  <a:schemeClr val="tx1">
                    <a:lumMod val="65000"/>
                    <a:lumOff val="35000"/>
                  </a:schemeClr>
                </a:solidFill>
                <a:effectLst>
                  <a:outerShdw blurRad="38100" dist="38100" dir="2700000" algn="tl">
                    <a:srgbClr val="000000">
                      <a:alpha val="43137"/>
                    </a:srgbClr>
                  </a:outerShdw>
                </a:effectLst>
              </a:rPr>
              <a:t>McMurry</a:t>
            </a:r>
            <a:r>
              <a:rPr lang="en-US" sz="2800" dirty="0">
                <a:solidFill>
                  <a:schemeClr val="tx1">
                    <a:lumMod val="65000"/>
                    <a:lumOff val="35000"/>
                  </a:schemeClr>
                </a:solidFill>
                <a:effectLst>
                  <a:outerShdw blurRad="38100" dist="38100" dir="2700000" algn="tl">
                    <a:srgbClr val="000000">
                      <a:alpha val="43137"/>
                    </a:srgbClr>
                  </a:outerShdw>
                </a:effectLst>
              </a:rPr>
              <a:t> test</a:t>
            </a:r>
          </a:p>
          <a:p>
            <a:r>
              <a:rPr lang="en-US" sz="2800" dirty="0" err="1">
                <a:solidFill>
                  <a:schemeClr val="tx1">
                    <a:lumMod val="65000"/>
                    <a:lumOff val="35000"/>
                  </a:schemeClr>
                </a:solidFill>
                <a:effectLst>
                  <a:outerShdw blurRad="38100" dist="38100" dir="2700000" algn="tl">
                    <a:srgbClr val="000000">
                      <a:alpha val="43137"/>
                    </a:srgbClr>
                  </a:outerShdw>
                </a:effectLst>
              </a:rPr>
              <a:t>Apley</a:t>
            </a:r>
            <a:r>
              <a:rPr lang="en-US" sz="2800" dirty="0">
                <a:solidFill>
                  <a:schemeClr val="tx1">
                    <a:lumMod val="65000"/>
                    <a:lumOff val="35000"/>
                  </a:schemeClr>
                </a:solidFill>
                <a:effectLst>
                  <a:outerShdw blurRad="38100" dist="38100" dir="2700000" algn="tl">
                    <a:srgbClr val="000000">
                      <a:alpha val="43137"/>
                    </a:srgbClr>
                  </a:outerShdw>
                </a:effectLst>
              </a:rPr>
              <a:t> test</a:t>
            </a:r>
          </a:p>
          <a:p>
            <a:r>
              <a:rPr lang="en-US" sz="2800" dirty="0" err="1">
                <a:solidFill>
                  <a:schemeClr val="tx1">
                    <a:lumMod val="65000"/>
                    <a:lumOff val="35000"/>
                  </a:schemeClr>
                </a:solidFill>
                <a:effectLst>
                  <a:outerShdw blurRad="38100" dist="38100" dir="2700000" algn="tl">
                    <a:srgbClr val="000000">
                      <a:alpha val="43137"/>
                    </a:srgbClr>
                  </a:outerShdw>
                </a:effectLst>
              </a:rPr>
              <a:t>Stienmann</a:t>
            </a:r>
            <a:r>
              <a:rPr lang="en-US" sz="2800" dirty="0">
                <a:solidFill>
                  <a:schemeClr val="tx1">
                    <a:lumMod val="65000"/>
                    <a:lumOff val="35000"/>
                  </a:schemeClr>
                </a:solidFill>
                <a:effectLst>
                  <a:outerShdw blurRad="38100" dist="38100" dir="2700000" algn="tl">
                    <a:srgbClr val="000000">
                      <a:alpha val="43137"/>
                    </a:srgbClr>
                  </a:outerShdw>
                </a:effectLst>
              </a:rPr>
              <a:t> test</a:t>
            </a:r>
          </a:p>
          <a:p>
            <a:r>
              <a:rPr lang="en-US" sz="2800" dirty="0" err="1">
                <a:solidFill>
                  <a:schemeClr val="tx1">
                    <a:lumMod val="65000"/>
                    <a:lumOff val="35000"/>
                  </a:schemeClr>
                </a:solidFill>
                <a:effectLst>
                  <a:outerShdw blurRad="38100" dist="38100" dir="2700000" algn="tl">
                    <a:srgbClr val="000000">
                      <a:alpha val="43137"/>
                    </a:srgbClr>
                  </a:outerShdw>
                </a:effectLst>
              </a:rPr>
              <a:t>Payr’s</a:t>
            </a:r>
            <a:r>
              <a:rPr lang="en-US" sz="2800" dirty="0">
                <a:solidFill>
                  <a:schemeClr val="tx1">
                    <a:lumMod val="65000"/>
                    <a:lumOff val="35000"/>
                  </a:schemeClr>
                </a:solidFill>
                <a:effectLst>
                  <a:outerShdw blurRad="38100" dist="38100" dir="2700000" algn="tl">
                    <a:srgbClr val="000000">
                      <a:alpha val="43137"/>
                    </a:srgbClr>
                  </a:outerShdw>
                </a:effectLst>
              </a:rPr>
              <a:t> test</a:t>
            </a:r>
          </a:p>
          <a:p>
            <a:r>
              <a:rPr lang="en-US" sz="2800" dirty="0">
                <a:solidFill>
                  <a:schemeClr val="tx1">
                    <a:lumMod val="65000"/>
                    <a:lumOff val="35000"/>
                  </a:schemeClr>
                </a:solidFill>
                <a:effectLst>
                  <a:outerShdw blurRad="38100" dist="38100" dir="2700000" algn="tl">
                    <a:srgbClr val="000000">
                      <a:alpha val="43137"/>
                    </a:srgbClr>
                  </a:outerShdw>
                </a:effectLst>
              </a:rPr>
              <a:t>Children’s sign (Squat test</a:t>
            </a:r>
          </a:p>
          <a:p>
            <a:r>
              <a:rPr lang="en-US" sz="2800" dirty="0" err="1">
                <a:solidFill>
                  <a:schemeClr val="tx1">
                    <a:lumMod val="65000"/>
                    <a:lumOff val="35000"/>
                  </a:schemeClr>
                </a:solidFill>
                <a:effectLst>
                  <a:outerShdw blurRad="38100" dist="38100" dir="2700000" algn="tl">
                    <a:srgbClr val="000000">
                      <a:alpha val="43137"/>
                    </a:srgbClr>
                  </a:outerShdw>
                </a:effectLst>
              </a:rPr>
              <a:t>Ege’s</a:t>
            </a:r>
            <a:r>
              <a:rPr lang="en-US" sz="2800" dirty="0">
                <a:solidFill>
                  <a:schemeClr val="tx1">
                    <a:lumMod val="65000"/>
                    <a:lumOff val="35000"/>
                  </a:schemeClr>
                </a:solidFill>
                <a:effectLst>
                  <a:outerShdw blurRad="38100" dist="38100" dir="2700000" algn="tl">
                    <a:srgbClr val="000000">
                      <a:alpha val="43137"/>
                    </a:srgbClr>
                  </a:outerShdw>
                </a:effectLst>
              </a:rPr>
              <a:t> test</a:t>
            </a:r>
          </a:p>
          <a:p>
            <a:endParaRPr lang="en-US" dirty="0"/>
          </a:p>
        </p:txBody>
      </p:sp>
    </p:spTree>
    <p:extLst>
      <p:ext uri="{BB962C8B-B14F-4D97-AF65-F5344CB8AC3E}">
        <p14:creationId xmlns:p14="http://schemas.microsoft.com/office/powerpoint/2010/main" val="2728383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fontScale="90000"/>
          </a:bodyPr>
          <a:lstStyle/>
          <a:p>
            <a:r>
              <a:rPr lang="en-US" sz="2800" b="1" dirty="0">
                <a:solidFill>
                  <a:schemeClr val="tx1">
                    <a:lumMod val="50000"/>
                    <a:lumOff val="50000"/>
                  </a:schemeClr>
                </a:solidFill>
                <a:effectLst>
                  <a:outerShdw blurRad="38100" dist="38100" dir="2700000" algn="tl">
                    <a:srgbClr val="000000">
                      <a:alpha val="43137"/>
                    </a:srgbClr>
                  </a:outerShdw>
                </a:effectLst>
              </a:rPr>
              <a:t>History, Clinical findings, magnetic resonance imaging, and arthroscopic correlation in Meniscal injuries</a:t>
            </a:r>
          </a:p>
        </p:txBody>
      </p:sp>
      <p:sp>
        <p:nvSpPr>
          <p:cNvPr id="3" name="Content Placeholder 2"/>
          <p:cNvSpPr>
            <a:spLocks noGrp="1"/>
          </p:cNvSpPr>
          <p:nvPr>
            <p:ph idx="1"/>
          </p:nvPr>
        </p:nvSpPr>
        <p:spPr>
          <a:xfrm>
            <a:off x="467544" y="1628800"/>
            <a:ext cx="8229600" cy="4525963"/>
          </a:xfrm>
        </p:spPr>
        <p:txBody>
          <a:bodyPr>
            <a:normAutofit/>
          </a:bodyPr>
          <a:lstStyle/>
          <a:p>
            <a:r>
              <a:rPr lang="en-US" sz="2400" dirty="0">
                <a:solidFill>
                  <a:schemeClr val="tx1">
                    <a:lumMod val="75000"/>
                    <a:lumOff val="25000"/>
                  </a:schemeClr>
                </a:solidFill>
              </a:rPr>
              <a:t>Clinical examination performed by an experienced knee surgeon had better :</a:t>
            </a:r>
          </a:p>
          <a:p>
            <a:r>
              <a:rPr lang="en-US" sz="2400" dirty="0">
                <a:solidFill>
                  <a:schemeClr val="tx1">
                    <a:lumMod val="75000"/>
                    <a:lumOff val="25000"/>
                  </a:schemeClr>
                </a:solidFill>
              </a:rPr>
              <a:t>specificity (90% </a:t>
            </a:r>
            <a:r>
              <a:rPr lang="en-US" sz="2400" dirty="0" err="1">
                <a:solidFill>
                  <a:schemeClr val="tx1">
                    <a:lumMod val="75000"/>
                    <a:lumOff val="25000"/>
                  </a:schemeClr>
                </a:solidFill>
              </a:rPr>
              <a:t>vs</a:t>
            </a:r>
            <a:r>
              <a:rPr lang="en-US" sz="2400" dirty="0">
                <a:solidFill>
                  <a:schemeClr val="tx1">
                    <a:lumMod val="75000"/>
                    <a:lumOff val="25000"/>
                  </a:schemeClr>
                </a:solidFill>
              </a:rPr>
              <a:t> 60%), </a:t>
            </a:r>
          </a:p>
          <a:p>
            <a:r>
              <a:rPr lang="en-US" sz="2400" dirty="0">
                <a:solidFill>
                  <a:schemeClr val="tx1">
                    <a:lumMod val="75000"/>
                    <a:lumOff val="25000"/>
                  </a:schemeClr>
                </a:solidFill>
              </a:rPr>
              <a:t>Positive predictive value (95% </a:t>
            </a:r>
            <a:r>
              <a:rPr lang="en-US" sz="2400" dirty="0" err="1">
                <a:solidFill>
                  <a:schemeClr val="tx1">
                    <a:lumMod val="75000"/>
                    <a:lumOff val="25000"/>
                  </a:schemeClr>
                </a:solidFill>
              </a:rPr>
              <a:t>vs</a:t>
            </a:r>
            <a:r>
              <a:rPr lang="en-US" sz="2400" dirty="0">
                <a:solidFill>
                  <a:schemeClr val="tx1">
                    <a:lumMod val="75000"/>
                    <a:lumOff val="25000"/>
                  </a:schemeClr>
                </a:solidFill>
              </a:rPr>
              <a:t> 83%),</a:t>
            </a:r>
          </a:p>
          <a:p>
            <a:r>
              <a:rPr lang="en-US" sz="2400" dirty="0">
                <a:solidFill>
                  <a:schemeClr val="tx1">
                    <a:lumMod val="75000"/>
                    <a:lumOff val="25000"/>
                  </a:schemeClr>
                </a:solidFill>
              </a:rPr>
              <a:t>Negative predictive value (90% </a:t>
            </a:r>
            <a:r>
              <a:rPr lang="en-US" sz="2400" dirty="0" err="1">
                <a:solidFill>
                  <a:schemeClr val="tx1">
                    <a:lumMod val="75000"/>
                    <a:lumOff val="25000"/>
                  </a:schemeClr>
                </a:solidFill>
              </a:rPr>
              <a:t>vs</a:t>
            </a:r>
            <a:r>
              <a:rPr lang="en-US" sz="2400" dirty="0">
                <a:solidFill>
                  <a:schemeClr val="tx1">
                    <a:lumMod val="75000"/>
                    <a:lumOff val="25000"/>
                  </a:schemeClr>
                </a:solidFill>
              </a:rPr>
              <a:t> 86%) and </a:t>
            </a:r>
          </a:p>
          <a:p>
            <a:r>
              <a:rPr lang="en-US" sz="2400" dirty="0">
                <a:solidFill>
                  <a:schemeClr val="tx1">
                    <a:lumMod val="75000"/>
                    <a:lumOff val="25000"/>
                  </a:schemeClr>
                </a:solidFill>
              </a:rPr>
              <a:t>diagnostic accuracy (93% </a:t>
            </a:r>
            <a:r>
              <a:rPr lang="en-US" sz="2400" dirty="0" err="1">
                <a:solidFill>
                  <a:schemeClr val="tx1">
                    <a:lumMod val="75000"/>
                    <a:lumOff val="25000"/>
                  </a:schemeClr>
                </a:solidFill>
              </a:rPr>
              <a:t>vs</a:t>
            </a:r>
            <a:r>
              <a:rPr lang="en-US" sz="2400" dirty="0">
                <a:solidFill>
                  <a:schemeClr val="tx1">
                    <a:lumMod val="75000"/>
                    <a:lumOff val="25000"/>
                  </a:schemeClr>
                </a:solidFill>
              </a:rPr>
              <a:t> 83%)</a:t>
            </a:r>
          </a:p>
          <a:p>
            <a:pPr marL="0" indent="0">
              <a:buNone/>
            </a:pPr>
            <a:r>
              <a:rPr lang="en-US" sz="2400" dirty="0">
                <a:solidFill>
                  <a:schemeClr val="tx1">
                    <a:lumMod val="75000"/>
                    <a:lumOff val="25000"/>
                  </a:schemeClr>
                </a:solidFill>
              </a:rPr>
              <a:t>Clinical examination by an experienced examiner using multiple meniscus tests is sufficient for a diagnosis of a meniscal tear.</a:t>
            </a:r>
          </a:p>
          <a:p>
            <a:pPr marL="0" indent="0">
              <a:buNone/>
            </a:pPr>
            <a:endParaRPr lang="en-US" sz="2400" dirty="0">
              <a:solidFill>
                <a:schemeClr val="tx1">
                  <a:lumMod val="75000"/>
                  <a:lumOff val="25000"/>
                </a:schemeClr>
              </a:solidFill>
            </a:endParaRPr>
          </a:p>
          <a:p>
            <a:pPr marL="0" indent="0">
              <a:buNone/>
            </a:pPr>
            <a:r>
              <a:rPr lang="en-US" sz="2400" b="1" u="sng" dirty="0">
                <a:solidFill>
                  <a:schemeClr val="tx1">
                    <a:lumMod val="65000"/>
                    <a:lumOff val="35000"/>
                  </a:schemeClr>
                </a:solidFill>
                <a:effectLst>
                  <a:outerShdw blurRad="38100" dist="38100" dir="2700000" algn="tl">
                    <a:srgbClr val="000000">
                      <a:alpha val="43137"/>
                    </a:srgbClr>
                  </a:outerShdw>
                </a:effectLst>
              </a:rPr>
              <a:t>Knee </a:t>
            </a:r>
            <a:r>
              <a:rPr lang="en-US" sz="2400" b="1" u="sng" dirty="0" err="1">
                <a:solidFill>
                  <a:schemeClr val="tx1">
                    <a:lumMod val="65000"/>
                    <a:lumOff val="35000"/>
                  </a:schemeClr>
                </a:solidFill>
                <a:effectLst>
                  <a:outerShdw blurRad="38100" dist="38100" dir="2700000" algn="tl">
                    <a:srgbClr val="000000">
                      <a:alpha val="43137"/>
                    </a:srgbClr>
                  </a:outerShdw>
                </a:effectLst>
              </a:rPr>
              <a:t>Surg</a:t>
            </a:r>
            <a:r>
              <a:rPr lang="en-US" sz="2400" b="1" u="sng" dirty="0">
                <a:solidFill>
                  <a:schemeClr val="tx1">
                    <a:lumMod val="65000"/>
                    <a:lumOff val="35000"/>
                  </a:schemeClr>
                </a:solidFill>
                <a:effectLst>
                  <a:outerShdw blurRad="38100" dist="38100" dir="2700000" algn="tl">
                    <a:srgbClr val="000000">
                      <a:alpha val="43137"/>
                    </a:srgbClr>
                  </a:outerShdw>
                </a:effectLst>
              </a:rPr>
              <a:t> </a:t>
            </a:r>
            <a:r>
              <a:rPr lang="en-US" sz="2400" b="1" u="sng" dirty="0" err="1">
                <a:solidFill>
                  <a:schemeClr val="tx1">
                    <a:lumMod val="65000"/>
                    <a:lumOff val="35000"/>
                  </a:schemeClr>
                </a:solidFill>
                <a:effectLst>
                  <a:outerShdw blurRad="38100" dist="38100" dir="2700000" algn="tl">
                    <a:srgbClr val="000000">
                      <a:alpha val="43137"/>
                    </a:srgbClr>
                  </a:outerShdw>
                </a:effectLst>
              </a:rPr>
              <a:t>Traumatol</a:t>
            </a:r>
            <a:r>
              <a:rPr lang="en-US" sz="2400" b="1" u="sng" dirty="0">
                <a:solidFill>
                  <a:schemeClr val="tx1">
                    <a:lumMod val="65000"/>
                    <a:lumOff val="35000"/>
                  </a:schemeClr>
                </a:solidFill>
                <a:effectLst>
                  <a:outerShdw blurRad="38100" dist="38100" dir="2700000" algn="tl">
                    <a:srgbClr val="000000">
                      <a:alpha val="43137"/>
                    </a:srgbClr>
                  </a:outerShdw>
                </a:effectLst>
              </a:rPr>
              <a:t> </a:t>
            </a:r>
            <a:r>
              <a:rPr lang="en-US" sz="2400" b="1" u="sng" dirty="0" err="1">
                <a:solidFill>
                  <a:schemeClr val="tx1">
                    <a:lumMod val="65000"/>
                    <a:lumOff val="35000"/>
                  </a:schemeClr>
                </a:solidFill>
                <a:effectLst>
                  <a:outerShdw blurRad="38100" dist="38100" dir="2700000" algn="tl">
                    <a:srgbClr val="000000">
                      <a:alpha val="43137"/>
                    </a:srgbClr>
                  </a:outerShdw>
                </a:effectLst>
              </a:rPr>
              <a:t>Arthrosc</a:t>
            </a:r>
            <a:r>
              <a:rPr lang="en-US" sz="2400" b="1" u="sng" dirty="0">
                <a:solidFill>
                  <a:schemeClr val="tx1">
                    <a:lumMod val="65000"/>
                    <a:lumOff val="35000"/>
                  </a:schemeClr>
                </a:solidFill>
                <a:effectLst>
                  <a:outerShdw blurRad="38100" dist="38100" dir="2700000" algn="tl">
                    <a:srgbClr val="000000">
                      <a:alpha val="43137"/>
                    </a:srgbClr>
                  </a:outerShdw>
                </a:effectLst>
              </a:rPr>
              <a:t> (2012) 20:851-856</a:t>
            </a:r>
          </a:p>
        </p:txBody>
      </p:sp>
    </p:spTree>
    <p:extLst>
      <p:ext uri="{BB962C8B-B14F-4D97-AF65-F5344CB8AC3E}">
        <p14:creationId xmlns:p14="http://schemas.microsoft.com/office/powerpoint/2010/main" val="121801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412776"/>
            <a:ext cx="4572000" cy="1477328"/>
          </a:xfrm>
          <a:prstGeom prst="rect">
            <a:avLst/>
          </a:prstGeom>
        </p:spPr>
        <p:txBody>
          <a:bodyPr>
            <a:spAutoFit/>
          </a:bodyPr>
          <a:lstStyle/>
          <a:p>
            <a:r>
              <a:rPr lang="en-US" dirty="0"/>
              <a:t>In </a:t>
            </a:r>
            <a:r>
              <a:rPr lang="en-US" dirty="0">
                <a:hlinkClick r:id="rId2" action="ppaction://hlinkfile" tooltip="Statistics"/>
              </a:rPr>
              <a:t>statistics</a:t>
            </a:r>
            <a:r>
              <a:rPr lang="en-US" dirty="0"/>
              <a:t> and </a:t>
            </a:r>
            <a:r>
              <a:rPr lang="en-US" dirty="0">
                <a:hlinkClick r:id="rId3" action="ppaction://hlinkfile" tooltip="Diagnostic testing"/>
              </a:rPr>
              <a:t>diagnostic testing</a:t>
            </a:r>
            <a:r>
              <a:rPr lang="en-US" dirty="0"/>
              <a:t>, the </a:t>
            </a:r>
            <a:r>
              <a:rPr lang="en-US" b="1" dirty="0"/>
              <a:t>positive predictive value</a:t>
            </a:r>
            <a:r>
              <a:rPr lang="en-US" dirty="0"/>
              <a:t>, or </a:t>
            </a:r>
            <a:r>
              <a:rPr lang="en-US" b="1" dirty="0"/>
              <a:t>precision rate</a:t>
            </a:r>
            <a:r>
              <a:rPr lang="en-US" dirty="0"/>
              <a:t> is the proportion of positive test results that are </a:t>
            </a:r>
            <a:r>
              <a:rPr lang="en-US" dirty="0">
                <a:hlinkClick r:id="rId4" action="ppaction://hlinkfile" tooltip="True positive"/>
              </a:rPr>
              <a:t>true positives</a:t>
            </a:r>
            <a:r>
              <a:rPr lang="en-US" dirty="0"/>
              <a:t> (such as correct diagnoses</a:t>
            </a:r>
          </a:p>
        </p:txBody>
      </p:sp>
      <p:sp>
        <p:nvSpPr>
          <p:cNvPr id="3" name="Rectangle 2"/>
          <p:cNvSpPr/>
          <p:nvPr/>
        </p:nvSpPr>
        <p:spPr>
          <a:xfrm>
            <a:off x="3923928" y="3789040"/>
            <a:ext cx="4572000" cy="2031325"/>
          </a:xfrm>
          <a:prstGeom prst="rect">
            <a:avLst/>
          </a:prstGeom>
        </p:spPr>
        <p:txBody>
          <a:bodyPr>
            <a:spAutoFit/>
          </a:bodyPr>
          <a:lstStyle/>
          <a:p>
            <a:r>
              <a:rPr lang="en-US" dirty="0"/>
              <a:t>In </a:t>
            </a:r>
            <a:r>
              <a:rPr lang="en-US" dirty="0">
                <a:hlinkClick r:id="rId2" action="ppaction://hlinkfile" tooltip="Statistics"/>
              </a:rPr>
              <a:t>statistics</a:t>
            </a:r>
            <a:r>
              <a:rPr lang="en-US" dirty="0"/>
              <a:t> and </a:t>
            </a:r>
            <a:r>
              <a:rPr lang="en-US" dirty="0">
                <a:hlinkClick r:id="rId3" action="ppaction://hlinkfile" tooltip="Diagnostic testing"/>
              </a:rPr>
              <a:t>diagnostic testing</a:t>
            </a:r>
            <a:r>
              <a:rPr lang="en-US" dirty="0"/>
              <a:t>, the </a:t>
            </a:r>
            <a:r>
              <a:rPr lang="en-US" b="1" dirty="0"/>
              <a:t>negative predictive value</a:t>
            </a:r>
            <a:r>
              <a:rPr lang="en-US" dirty="0"/>
              <a:t> (NPV) is a </a:t>
            </a:r>
            <a:r>
              <a:rPr lang="en-US" dirty="0">
                <a:hlinkClick r:id="rId5" action="ppaction://hlinkfile" tooltip="Summary statistic"/>
              </a:rPr>
              <a:t>summary statistic</a:t>
            </a:r>
            <a:r>
              <a:rPr lang="en-US" dirty="0"/>
              <a:t> used to describe the performance of a </a:t>
            </a:r>
            <a:r>
              <a:rPr lang="en-US" dirty="0">
                <a:hlinkClick r:id="rId6" action="ppaction://hlinkfile" tooltip="Diagnostic test"/>
              </a:rPr>
              <a:t>diagnostic testing</a:t>
            </a:r>
            <a:r>
              <a:rPr lang="en-US" dirty="0"/>
              <a:t> procedure. It is defined as the proportion of subjects with a negative test result who are correctly diagnosed</a:t>
            </a:r>
          </a:p>
        </p:txBody>
      </p:sp>
    </p:spTree>
    <p:extLst>
      <p:ext uri="{BB962C8B-B14F-4D97-AF65-F5344CB8AC3E}">
        <p14:creationId xmlns:p14="http://schemas.microsoft.com/office/powerpoint/2010/main" val="2775136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dji Upstairs\Pictures\ACL\Image1-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1"/>
            <a:ext cx="4772980" cy="40770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adji Upstairs\Pictures\ACL\Image2-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133622" y="2852936"/>
            <a:ext cx="5010377" cy="4077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483081"/>
            <a:ext cx="446449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ZA" sz="2400" b="1" dirty="0">
                <a:solidFill>
                  <a:schemeClr val="accent1">
                    <a:lumMod val="75000"/>
                  </a:schemeClr>
                </a:solidFill>
              </a:rPr>
              <a:t>Children’s  sign (squat test)</a:t>
            </a:r>
          </a:p>
        </p:txBody>
      </p:sp>
      <p:sp>
        <p:nvSpPr>
          <p:cNvPr id="3" name="TextBox 2"/>
          <p:cNvSpPr txBox="1"/>
          <p:nvPr/>
        </p:nvSpPr>
        <p:spPr>
          <a:xfrm>
            <a:off x="1907704" y="5137999"/>
            <a:ext cx="187220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ZA" sz="2400" b="1" dirty="0" err="1">
                <a:solidFill>
                  <a:schemeClr val="accent1">
                    <a:lumMod val="75000"/>
                  </a:schemeClr>
                </a:solidFill>
              </a:rPr>
              <a:t>Payr’s</a:t>
            </a:r>
            <a:r>
              <a:rPr lang="en-ZA" sz="2400" b="1" dirty="0">
                <a:solidFill>
                  <a:schemeClr val="accent1">
                    <a:lumMod val="75000"/>
                  </a:schemeClr>
                </a:solidFill>
              </a:rPr>
              <a:t> test</a:t>
            </a:r>
          </a:p>
        </p:txBody>
      </p:sp>
    </p:spTree>
    <p:extLst>
      <p:ext uri="{BB962C8B-B14F-4D97-AF65-F5344CB8AC3E}">
        <p14:creationId xmlns:p14="http://schemas.microsoft.com/office/powerpoint/2010/main" val="103789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adji Upstairs\Pictures\ACL\Image3-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0" y="116634"/>
            <a:ext cx="6696743" cy="66967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04248" y="476672"/>
            <a:ext cx="201622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ZA" sz="2400" b="1" dirty="0" err="1">
                <a:solidFill>
                  <a:schemeClr val="accent1">
                    <a:lumMod val="75000"/>
                  </a:schemeClr>
                </a:solidFill>
              </a:rPr>
              <a:t>Ege’s</a:t>
            </a:r>
            <a:r>
              <a:rPr lang="en-ZA" sz="2400" b="1" dirty="0">
                <a:solidFill>
                  <a:schemeClr val="accent1">
                    <a:lumMod val="75000"/>
                  </a:schemeClr>
                </a:solidFill>
              </a:rPr>
              <a:t> test</a:t>
            </a:r>
          </a:p>
        </p:txBody>
      </p:sp>
      <p:sp>
        <p:nvSpPr>
          <p:cNvPr id="3" name="TextBox 2"/>
          <p:cNvSpPr txBox="1"/>
          <p:nvPr/>
        </p:nvSpPr>
        <p:spPr>
          <a:xfrm>
            <a:off x="6608653" y="2066473"/>
            <a:ext cx="2581156" cy="400110"/>
          </a:xfrm>
          <a:prstGeom prst="rect">
            <a:avLst/>
          </a:prstGeom>
          <a:noFill/>
        </p:spPr>
        <p:txBody>
          <a:bodyPr wrap="none" rtlCol="0">
            <a:spAutoFit/>
          </a:bodyPr>
          <a:lstStyle/>
          <a:p>
            <a:r>
              <a:rPr lang="en-ZA" sz="2000" b="1" dirty="0">
                <a:solidFill>
                  <a:schemeClr val="accent1">
                    <a:lumMod val="75000"/>
                  </a:schemeClr>
                </a:solidFill>
                <a:sym typeface="Wingdings" pitchFamily="2" charset="2"/>
              </a:rPr>
              <a:t> Medial meniscus</a:t>
            </a:r>
            <a:endParaRPr lang="en-ZA" sz="2000" b="1" dirty="0">
              <a:solidFill>
                <a:schemeClr val="accent1">
                  <a:lumMod val="75000"/>
                </a:schemeClr>
              </a:solidFill>
            </a:endParaRPr>
          </a:p>
        </p:txBody>
      </p:sp>
      <p:sp>
        <p:nvSpPr>
          <p:cNvPr id="4" name="TextBox 3"/>
          <p:cNvSpPr txBox="1"/>
          <p:nvPr/>
        </p:nvSpPr>
        <p:spPr>
          <a:xfrm>
            <a:off x="6584585" y="4509118"/>
            <a:ext cx="2263825" cy="400110"/>
          </a:xfrm>
          <a:prstGeom prst="rect">
            <a:avLst/>
          </a:prstGeom>
          <a:noFill/>
        </p:spPr>
        <p:txBody>
          <a:bodyPr wrap="none" rtlCol="0">
            <a:spAutoFit/>
          </a:bodyPr>
          <a:lstStyle/>
          <a:p>
            <a:r>
              <a:rPr lang="en-ZA" sz="2000" b="1" dirty="0">
                <a:solidFill>
                  <a:schemeClr val="accent1">
                    <a:lumMod val="75000"/>
                  </a:schemeClr>
                </a:solidFill>
                <a:sym typeface="Wingdings" pitchFamily="2" charset="2"/>
              </a:rPr>
              <a:t> Lateral meniscus</a:t>
            </a:r>
            <a:endParaRPr lang="en-ZA" sz="2000" b="1" dirty="0">
              <a:solidFill>
                <a:schemeClr val="accent1">
                  <a:lumMod val="75000"/>
                </a:schemeClr>
              </a:solidFill>
            </a:endParaRPr>
          </a:p>
        </p:txBody>
      </p:sp>
    </p:spTree>
    <p:extLst>
      <p:ext uri="{BB962C8B-B14F-4D97-AF65-F5344CB8AC3E}">
        <p14:creationId xmlns:p14="http://schemas.microsoft.com/office/powerpoint/2010/main" val="166035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11"/>
          <p:cNvGraphicFramePr>
            <a:graphicFrameLocks noChangeAspect="1"/>
          </p:cNvGraphicFramePr>
          <p:nvPr/>
        </p:nvGraphicFramePr>
        <p:xfrm>
          <a:off x="0" y="533400"/>
          <a:ext cx="9144000" cy="6324600"/>
        </p:xfrm>
        <a:graphic>
          <a:graphicData uri="http://schemas.openxmlformats.org/presentationml/2006/ole">
            <mc:AlternateContent xmlns:mc="http://schemas.openxmlformats.org/markup-compatibility/2006">
              <mc:Choice xmlns:v="urn:schemas-microsoft-com:vml" Requires="v">
                <p:oleObj spid="_x0000_s1064" r:id="rId3" imgW="3600000" imgH="1559831" progId="">
                  <p:embed/>
                </p:oleObj>
              </mc:Choice>
              <mc:Fallback>
                <p:oleObj r:id="rId3" imgW="3600000" imgH="15598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0" name="Rectangle 12"/>
          <p:cNvSpPr>
            <a:spLocks noGrp="1" noChangeArrowheads="1"/>
          </p:cNvSpPr>
          <p:nvPr>
            <p:ph type="title"/>
          </p:nvPr>
        </p:nvSpPr>
        <p:spPr>
          <a:xfrm>
            <a:off x="0" y="0"/>
            <a:ext cx="9144000" cy="533400"/>
          </a:xfrm>
        </p:spPr>
        <p:txBody>
          <a:bodyPr>
            <a:normAutofit fontScale="90000"/>
          </a:bodyPr>
          <a:lstStyle/>
          <a:p>
            <a:pPr eaLnBrk="1" hangingPunct="1">
              <a:defRPr/>
            </a:pPr>
            <a:r>
              <a:rPr lang="en-US" sz="3600" i="1" dirty="0"/>
              <a:t>The six main categories of knee problems</a:t>
            </a:r>
            <a:endParaRPr lang="en-GB" sz="3600" i="1" dirty="0"/>
          </a:p>
        </p:txBody>
      </p:sp>
    </p:spTree>
    <p:extLst>
      <p:ext uri="{BB962C8B-B14F-4D97-AF65-F5344CB8AC3E}">
        <p14:creationId xmlns:p14="http://schemas.microsoft.com/office/powerpoint/2010/main" val="1442213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620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Rectangle 5"/>
          <p:cNvSpPr>
            <a:spLocks noGrp="1" noChangeArrowheads="1"/>
          </p:cNvSpPr>
          <p:nvPr>
            <p:ph type="title" idx="4294967295"/>
          </p:nvPr>
        </p:nvSpPr>
        <p:spPr>
          <a:xfrm>
            <a:off x="0" y="0"/>
            <a:ext cx="7772400" cy="1143000"/>
          </a:xfrm>
        </p:spPr>
        <p:txBody>
          <a:bodyPr/>
          <a:lstStyle/>
          <a:p>
            <a:pPr eaLnBrk="1" hangingPunct="1">
              <a:defRPr/>
            </a:pPr>
            <a:r>
              <a:rPr lang="en-US" b="1" dirty="0" err="1">
                <a:solidFill>
                  <a:schemeClr val="tx1">
                    <a:lumMod val="65000"/>
                    <a:lumOff val="35000"/>
                  </a:schemeClr>
                </a:solidFill>
              </a:rPr>
              <a:t>McMurry</a:t>
            </a:r>
            <a:r>
              <a:rPr lang="en-US" b="1" dirty="0">
                <a:solidFill>
                  <a:schemeClr val="tx1">
                    <a:lumMod val="65000"/>
                    <a:lumOff val="35000"/>
                  </a:schemeClr>
                </a:solidFill>
              </a:rPr>
              <a:t>  test</a:t>
            </a:r>
            <a:endParaRPr lang="en-GB" b="1" dirty="0">
              <a:solidFill>
                <a:schemeClr val="tx1">
                  <a:lumMod val="65000"/>
                  <a:lumOff val="35000"/>
                </a:schemeClr>
              </a:solidFill>
            </a:endParaRPr>
          </a:p>
        </p:txBody>
      </p:sp>
    </p:spTree>
    <p:extLst>
      <p:ext uri="{BB962C8B-B14F-4D97-AF65-F5344CB8AC3E}">
        <p14:creationId xmlns:p14="http://schemas.microsoft.com/office/powerpoint/2010/main" val="4138831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038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495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Text Box 4"/>
          <p:cNvSpPr txBox="1">
            <a:spLocks noChangeArrowheads="1"/>
          </p:cNvSpPr>
          <p:nvPr/>
        </p:nvSpPr>
        <p:spPr bwMode="auto">
          <a:xfrm>
            <a:off x="762000" y="304800"/>
            <a:ext cx="2251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sz="2800" b="1">
                <a:solidFill>
                  <a:schemeClr val="tx2"/>
                </a:solidFill>
              </a:rPr>
              <a:t>Steinman test</a:t>
            </a:r>
            <a:endParaRPr lang="en-GB" sz="2800" b="1">
              <a:solidFill>
                <a:schemeClr val="tx2"/>
              </a:solidFill>
            </a:endParaRPr>
          </a:p>
        </p:txBody>
      </p:sp>
      <p:sp>
        <p:nvSpPr>
          <p:cNvPr id="31749" name="Text Box 5"/>
          <p:cNvSpPr txBox="1">
            <a:spLocks noChangeArrowheads="1"/>
          </p:cNvSpPr>
          <p:nvPr/>
        </p:nvSpPr>
        <p:spPr bwMode="auto">
          <a:xfrm>
            <a:off x="6096000" y="3810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sz="2800" b="1">
                <a:solidFill>
                  <a:schemeClr val="tx2"/>
                </a:solidFill>
              </a:rPr>
              <a:t>Apleys test</a:t>
            </a:r>
            <a:endParaRPr lang="en-GB" sz="2800" b="1">
              <a:solidFill>
                <a:schemeClr val="tx2"/>
              </a:solidFill>
            </a:endParaRPr>
          </a:p>
        </p:txBody>
      </p:sp>
    </p:spTree>
    <p:extLst>
      <p:ext uri="{BB962C8B-B14F-4D97-AF65-F5344CB8AC3E}">
        <p14:creationId xmlns:p14="http://schemas.microsoft.com/office/powerpoint/2010/main" val="724408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609600" y="990600"/>
            <a:ext cx="7772400" cy="5638800"/>
          </a:xfrm>
        </p:spPr>
        <p:txBody>
          <a:bodyPr>
            <a:normAutofit fontScale="92500" lnSpcReduction="10000"/>
          </a:bodyPr>
          <a:lstStyle/>
          <a:p>
            <a:pPr eaLnBrk="1" hangingPunct="1">
              <a:buFont typeface="Wingdings" pitchFamily="2" charset="2"/>
              <a:buNone/>
            </a:pPr>
            <a:r>
              <a:rPr lang="en-US" sz="3600" b="1" dirty="0">
                <a:solidFill>
                  <a:schemeClr val="folHlink"/>
                </a:solidFill>
              </a:rPr>
              <a:t>  </a:t>
            </a:r>
            <a:r>
              <a:rPr lang="en-US" sz="3200" b="1" u="sng" dirty="0">
                <a:solidFill>
                  <a:schemeClr val="tx1">
                    <a:lumMod val="65000"/>
                    <a:lumOff val="35000"/>
                  </a:schemeClr>
                </a:solidFill>
                <a:effectLst>
                  <a:outerShdw blurRad="38100" dist="38100" dir="2700000" algn="tl">
                    <a:srgbClr val="000000">
                      <a:alpha val="43137"/>
                    </a:srgbClr>
                  </a:outerShdw>
                </a:effectLst>
              </a:rPr>
              <a:t>Specialized  tests</a:t>
            </a:r>
          </a:p>
          <a:p>
            <a:pPr>
              <a:buNone/>
            </a:pPr>
            <a:r>
              <a:rPr lang="en-US" sz="2800" dirty="0">
                <a:solidFill>
                  <a:srgbClr val="0070C0"/>
                </a:solidFill>
                <a:sym typeface="Math B" pitchFamily="2" charset="2"/>
              </a:rPr>
              <a:t></a:t>
            </a:r>
            <a:r>
              <a:rPr lang="en-US" sz="2800" dirty="0">
                <a:solidFill>
                  <a:schemeClr val="tx1">
                    <a:lumMod val="65000"/>
                    <a:lumOff val="35000"/>
                  </a:schemeClr>
                </a:solidFill>
              </a:rPr>
              <a:t> Joint line tenderness- best clinical sign      </a:t>
            </a:r>
          </a:p>
          <a:p>
            <a:pPr eaLnBrk="1" hangingPunct="1">
              <a:buFont typeface="Math B" pitchFamily="2" charset="2"/>
              <a:buNone/>
            </a:pPr>
            <a:r>
              <a:rPr lang="en-US" sz="2800" dirty="0">
                <a:solidFill>
                  <a:schemeClr val="tx1">
                    <a:lumMod val="65000"/>
                    <a:lumOff val="35000"/>
                  </a:schemeClr>
                </a:solidFill>
              </a:rPr>
              <a:t>    of meniscal tear;74% </a:t>
            </a:r>
            <a:r>
              <a:rPr lang="en-US" sz="2800" dirty="0" err="1">
                <a:solidFill>
                  <a:schemeClr val="tx1">
                    <a:lumMod val="65000"/>
                    <a:lumOff val="35000"/>
                  </a:schemeClr>
                </a:solidFill>
              </a:rPr>
              <a:t>sens</a:t>
            </a:r>
            <a:r>
              <a:rPr lang="en-US" sz="2800" dirty="0">
                <a:solidFill>
                  <a:schemeClr val="tx1">
                    <a:lumMod val="65000"/>
                    <a:lumOff val="35000"/>
                  </a:schemeClr>
                </a:solidFill>
              </a:rPr>
              <a:t> and 50% +</a:t>
            </a:r>
            <a:r>
              <a:rPr lang="en-US" sz="2800" dirty="0" err="1">
                <a:solidFill>
                  <a:schemeClr val="tx1">
                    <a:lumMod val="65000"/>
                    <a:lumOff val="35000"/>
                  </a:schemeClr>
                </a:solidFill>
              </a:rPr>
              <a:t>ve</a:t>
            </a:r>
            <a:r>
              <a:rPr lang="en-US" sz="2800" dirty="0">
                <a:solidFill>
                  <a:schemeClr val="tx1">
                    <a:lumMod val="65000"/>
                    <a:lumOff val="35000"/>
                  </a:schemeClr>
                </a:solidFill>
              </a:rPr>
              <a:t>     </a:t>
            </a:r>
          </a:p>
          <a:p>
            <a:pPr eaLnBrk="1" hangingPunct="1">
              <a:buFont typeface="Math B" pitchFamily="2" charset="2"/>
              <a:buNone/>
            </a:pPr>
            <a:r>
              <a:rPr lang="en-US" sz="2800" dirty="0">
                <a:solidFill>
                  <a:schemeClr val="tx1">
                    <a:lumMod val="65000"/>
                    <a:lumOff val="35000"/>
                  </a:schemeClr>
                </a:solidFill>
              </a:rPr>
              <a:t>    predictive value</a:t>
            </a:r>
          </a:p>
          <a:p>
            <a:pPr marL="109728" indent="0">
              <a:buNone/>
            </a:pPr>
            <a:r>
              <a:rPr lang="en-US" sz="2800" dirty="0">
                <a:solidFill>
                  <a:srgbClr val="0070C0"/>
                </a:solidFill>
                <a:sym typeface="Math B" pitchFamily="2" charset="2"/>
              </a:rPr>
              <a:t> </a:t>
            </a:r>
            <a:r>
              <a:rPr lang="en-US" sz="2800" dirty="0">
                <a:solidFill>
                  <a:schemeClr val="tx1">
                    <a:lumMod val="65000"/>
                    <a:lumOff val="35000"/>
                  </a:schemeClr>
                </a:solidFill>
                <a:sym typeface="Math B" pitchFamily="2" charset="2"/>
              </a:rPr>
              <a:t>F</a:t>
            </a:r>
            <a:r>
              <a:rPr lang="en-US" sz="2800" dirty="0">
                <a:solidFill>
                  <a:schemeClr val="tx1">
                    <a:lumMod val="65000"/>
                    <a:lumOff val="35000"/>
                  </a:schemeClr>
                </a:solidFill>
              </a:rPr>
              <a:t>lexion </a:t>
            </a:r>
            <a:r>
              <a:rPr lang="en-US" sz="2800" dirty="0" err="1">
                <a:solidFill>
                  <a:schemeClr val="tx1">
                    <a:lumMod val="65000"/>
                    <a:lumOff val="35000"/>
                  </a:schemeClr>
                </a:solidFill>
              </a:rPr>
              <a:t>McMurry</a:t>
            </a:r>
            <a:r>
              <a:rPr lang="en-US" sz="2800" dirty="0">
                <a:solidFill>
                  <a:schemeClr val="tx1">
                    <a:lumMod val="65000"/>
                    <a:lumOff val="35000"/>
                  </a:schemeClr>
                </a:solidFill>
              </a:rPr>
              <a:t> test- Spec. 90% to 98% </a:t>
            </a:r>
          </a:p>
          <a:p>
            <a:pPr marL="109728" indent="0" eaLnBrk="1" hangingPunct="1">
              <a:buNone/>
            </a:pPr>
            <a:r>
              <a:rPr lang="en-US" sz="2800" dirty="0">
                <a:solidFill>
                  <a:schemeClr val="tx1">
                    <a:lumMod val="65000"/>
                    <a:lumOff val="35000"/>
                  </a:schemeClr>
                </a:solidFill>
              </a:rPr>
              <a:t>    and </a:t>
            </a:r>
            <a:r>
              <a:rPr lang="en-US" sz="2800" dirty="0" err="1">
                <a:solidFill>
                  <a:schemeClr val="tx1">
                    <a:lumMod val="65000"/>
                    <a:lumOff val="35000"/>
                  </a:schemeClr>
                </a:solidFill>
              </a:rPr>
              <a:t>sens.</a:t>
            </a:r>
            <a:r>
              <a:rPr lang="en-US" sz="2800" dirty="0">
                <a:solidFill>
                  <a:schemeClr val="tx1">
                    <a:lumMod val="65000"/>
                    <a:lumOff val="35000"/>
                  </a:schemeClr>
                </a:solidFill>
              </a:rPr>
              <a:t> 30%  to  50%.</a:t>
            </a:r>
          </a:p>
          <a:p>
            <a:pPr marL="109728" indent="0">
              <a:buNone/>
            </a:pPr>
            <a:r>
              <a:rPr lang="en-US" sz="2800" dirty="0">
                <a:solidFill>
                  <a:srgbClr val="0070C0"/>
                </a:solidFill>
                <a:sym typeface="Math B" pitchFamily="2" charset="2"/>
              </a:rPr>
              <a:t> </a:t>
            </a:r>
            <a:r>
              <a:rPr lang="en-US" sz="2800" dirty="0" err="1">
                <a:solidFill>
                  <a:schemeClr val="tx1">
                    <a:lumMod val="65000"/>
                    <a:lumOff val="35000"/>
                  </a:schemeClr>
                </a:solidFill>
              </a:rPr>
              <a:t>Apley</a:t>
            </a:r>
            <a:r>
              <a:rPr lang="en-US" sz="2800" dirty="0">
                <a:solidFill>
                  <a:schemeClr val="tx1">
                    <a:lumMod val="65000"/>
                    <a:lumOff val="35000"/>
                  </a:schemeClr>
                </a:solidFill>
              </a:rPr>
              <a:t> grind test </a:t>
            </a:r>
          </a:p>
          <a:p>
            <a:pPr marL="109728" indent="0" eaLnBrk="1" hangingPunct="1">
              <a:buNone/>
            </a:pPr>
            <a:endParaRPr lang="en-US" sz="2800" dirty="0">
              <a:solidFill>
                <a:schemeClr val="tx1">
                  <a:lumMod val="65000"/>
                  <a:lumOff val="35000"/>
                </a:schemeClr>
              </a:solidFill>
            </a:endParaRPr>
          </a:p>
          <a:p>
            <a:pPr eaLnBrk="1" hangingPunct="1">
              <a:buFont typeface="Math B" pitchFamily="2" charset="2"/>
              <a:buNone/>
            </a:pPr>
            <a:r>
              <a:rPr lang="en-US" sz="2800" b="1" u="sng" dirty="0">
                <a:solidFill>
                  <a:schemeClr val="tx1">
                    <a:lumMod val="65000"/>
                    <a:lumOff val="35000"/>
                  </a:schemeClr>
                </a:solidFill>
                <a:effectLst>
                  <a:outerShdw blurRad="38100" dist="38100" dir="2700000" algn="tl">
                    <a:srgbClr val="000000">
                      <a:alpha val="43137"/>
                    </a:srgbClr>
                  </a:outerShdw>
                </a:effectLst>
                <a:sym typeface="Math B" pitchFamily="2" charset="2"/>
              </a:rPr>
              <a:t>Clinical evaluation overall</a:t>
            </a:r>
          </a:p>
          <a:p>
            <a:pPr>
              <a:buNone/>
            </a:pPr>
            <a:r>
              <a:rPr lang="en-US" sz="2800" b="1" dirty="0">
                <a:solidFill>
                  <a:schemeClr val="tx1">
                    <a:lumMod val="65000"/>
                    <a:lumOff val="35000"/>
                  </a:schemeClr>
                </a:solidFill>
                <a:sym typeface="Math B" pitchFamily="2" charset="2"/>
              </a:rPr>
              <a:t>   Medial Meniscus</a:t>
            </a:r>
            <a:r>
              <a:rPr lang="en-US" sz="2800" b="1" dirty="0">
                <a:solidFill>
                  <a:schemeClr val="tx1">
                    <a:lumMod val="65000"/>
                    <a:lumOff val="35000"/>
                  </a:schemeClr>
                </a:solidFill>
              </a:rPr>
              <a:t> </a:t>
            </a:r>
            <a:r>
              <a:rPr lang="en-US" sz="2800" dirty="0">
                <a:solidFill>
                  <a:schemeClr val="tx1">
                    <a:lumMod val="65000"/>
                    <a:lumOff val="35000"/>
                  </a:schemeClr>
                </a:solidFill>
                <a:sym typeface="Math B" pitchFamily="2" charset="2"/>
              </a:rPr>
              <a:t>- </a:t>
            </a:r>
            <a:r>
              <a:rPr lang="en-US" sz="2000" dirty="0" err="1">
                <a:solidFill>
                  <a:schemeClr val="tx1">
                    <a:lumMod val="65000"/>
                    <a:lumOff val="35000"/>
                  </a:schemeClr>
                </a:solidFill>
                <a:sym typeface="Math B" pitchFamily="2" charset="2"/>
              </a:rPr>
              <a:t>Sens</a:t>
            </a:r>
            <a:r>
              <a:rPr lang="en-US" sz="2000" dirty="0">
                <a:solidFill>
                  <a:schemeClr val="tx1">
                    <a:lumMod val="65000"/>
                    <a:lumOff val="35000"/>
                  </a:schemeClr>
                </a:solidFill>
                <a:sym typeface="Math B" pitchFamily="2" charset="2"/>
              </a:rPr>
              <a:t> 95%; Spec. 72%;+</a:t>
            </a:r>
            <a:r>
              <a:rPr lang="en-US" sz="2000" dirty="0" err="1">
                <a:solidFill>
                  <a:schemeClr val="tx1">
                    <a:lumMod val="65000"/>
                    <a:lumOff val="35000"/>
                  </a:schemeClr>
                </a:solidFill>
                <a:sym typeface="Math B" pitchFamily="2" charset="2"/>
              </a:rPr>
              <a:t>ve</a:t>
            </a:r>
            <a:r>
              <a:rPr lang="en-US" sz="2000" dirty="0">
                <a:solidFill>
                  <a:schemeClr val="tx1">
                    <a:lumMod val="65000"/>
                    <a:lumOff val="35000"/>
                  </a:schemeClr>
                </a:solidFill>
                <a:sym typeface="Math B" pitchFamily="2" charset="2"/>
              </a:rPr>
              <a:t> </a:t>
            </a:r>
          </a:p>
          <a:p>
            <a:pPr>
              <a:buNone/>
            </a:pPr>
            <a:r>
              <a:rPr lang="en-US" sz="2000" dirty="0">
                <a:solidFill>
                  <a:schemeClr val="tx1">
                    <a:lumMod val="65000"/>
                    <a:lumOff val="35000"/>
                  </a:schemeClr>
                </a:solidFill>
                <a:sym typeface="Math B" pitchFamily="2" charset="2"/>
              </a:rPr>
              <a:t>                                             pred. Value 85%</a:t>
            </a:r>
          </a:p>
          <a:p>
            <a:pPr>
              <a:buNone/>
            </a:pPr>
            <a:r>
              <a:rPr lang="en-US" sz="2800" b="1" dirty="0">
                <a:solidFill>
                  <a:schemeClr val="tx1">
                    <a:lumMod val="65000"/>
                    <a:lumOff val="35000"/>
                  </a:schemeClr>
                </a:solidFill>
              </a:rPr>
              <a:t>   Lateral Meniscus</a:t>
            </a:r>
            <a:r>
              <a:rPr lang="en-GB" sz="2800" b="1" dirty="0">
                <a:solidFill>
                  <a:schemeClr val="tx1">
                    <a:lumMod val="65000"/>
                    <a:lumOff val="35000"/>
                  </a:schemeClr>
                </a:solidFill>
              </a:rPr>
              <a:t> </a:t>
            </a:r>
            <a:r>
              <a:rPr lang="en-US" sz="2000" dirty="0">
                <a:solidFill>
                  <a:schemeClr val="tx1">
                    <a:lumMod val="65000"/>
                    <a:lumOff val="35000"/>
                  </a:schemeClr>
                </a:solidFill>
              </a:rPr>
              <a:t>–Sens.88%; Spec 72% ; +</a:t>
            </a:r>
            <a:r>
              <a:rPr lang="en-US" sz="2000" dirty="0" err="1">
                <a:solidFill>
                  <a:schemeClr val="tx1">
                    <a:lumMod val="65000"/>
                    <a:lumOff val="35000"/>
                  </a:schemeClr>
                </a:solidFill>
              </a:rPr>
              <a:t>ve</a:t>
            </a:r>
            <a:r>
              <a:rPr lang="en-US" sz="2000" dirty="0">
                <a:solidFill>
                  <a:schemeClr val="tx1">
                    <a:lumMod val="65000"/>
                    <a:lumOff val="35000"/>
                  </a:schemeClr>
                </a:solidFill>
              </a:rPr>
              <a:t> </a:t>
            </a:r>
          </a:p>
          <a:p>
            <a:pPr>
              <a:buNone/>
            </a:pPr>
            <a:r>
              <a:rPr lang="en-US" sz="2000" dirty="0">
                <a:solidFill>
                  <a:schemeClr val="tx1">
                    <a:lumMod val="65000"/>
                    <a:lumOff val="35000"/>
                  </a:schemeClr>
                </a:solidFill>
              </a:rPr>
              <a:t>                                            </a:t>
            </a:r>
            <a:r>
              <a:rPr lang="en-US" sz="2000" dirty="0" err="1">
                <a:solidFill>
                  <a:schemeClr val="tx1">
                    <a:lumMod val="65000"/>
                    <a:lumOff val="35000"/>
                  </a:schemeClr>
                </a:solidFill>
              </a:rPr>
              <a:t>Pred</a:t>
            </a:r>
            <a:r>
              <a:rPr lang="en-US" sz="2000" dirty="0">
                <a:solidFill>
                  <a:schemeClr val="tx1">
                    <a:lumMod val="65000"/>
                    <a:lumOff val="35000"/>
                  </a:schemeClr>
                </a:solidFill>
              </a:rPr>
              <a:t>  value58%                 </a:t>
            </a:r>
          </a:p>
          <a:p>
            <a:pPr>
              <a:buNone/>
            </a:pPr>
            <a:r>
              <a:rPr lang="en-US" sz="2000" dirty="0">
                <a:solidFill>
                  <a:schemeClr val="folHlink"/>
                </a:solidFill>
              </a:rPr>
              <a:t>                                           </a:t>
            </a:r>
            <a:endParaRPr lang="en-GB" sz="2000" b="1" u="sng" dirty="0">
              <a:solidFill>
                <a:schemeClr val="folHlink"/>
              </a:solidFill>
            </a:endParaRPr>
          </a:p>
        </p:txBody>
      </p:sp>
      <p:sp>
        <p:nvSpPr>
          <p:cNvPr id="47106" name="Rectangle 2"/>
          <p:cNvSpPr>
            <a:spLocks noGrp="1" noChangeArrowheads="1"/>
          </p:cNvSpPr>
          <p:nvPr>
            <p:ph type="title"/>
          </p:nvPr>
        </p:nvSpPr>
        <p:spPr>
          <a:xfrm>
            <a:off x="609600" y="0"/>
            <a:ext cx="7772400" cy="1143000"/>
          </a:xfrm>
        </p:spPr>
        <p:txBody>
          <a:bodyPr>
            <a:normAutofit/>
          </a:bodyPr>
          <a:lstStyle/>
          <a:p>
            <a:pPr eaLnBrk="1" hangingPunct="1">
              <a:defRPr/>
            </a:pPr>
            <a:r>
              <a:rPr lang="en-US" sz="4000" dirty="0"/>
              <a:t>Meniscal injury - Diagnosis</a:t>
            </a:r>
            <a:endParaRPr lang="en-GB" sz="4000" dirty="0"/>
          </a:p>
        </p:txBody>
      </p:sp>
    </p:spTree>
    <p:extLst>
      <p:ext uri="{BB962C8B-B14F-4D97-AF65-F5344CB8AC3E}">
        <p14:creationId xmlns:p14="http://schemas.microsoft.com/office/powerpoint/2010/main" val="379446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1438"/>
            <a:ext cx="86868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3"/>
          <p:cNvSpPr>
            <a:spLocks noGrp="1" noChangeArrowheads="1"/>
          </p:cNvSpPr>
          <p:nvPr>
            <p:ph type="title" idx="4294967295"/>
          </p:nvPr>
        </p:nvSpPr>
        <p:spPr>
          <a:xfrm>
            <a:off x="685800" y="152400"/>
            <a:ext cx="7772400" cy="685800"/>
          </a:xfrm>
        </p:spPr>
        <p:txBody>
          <a:bodyPr/>
          <a:lstStyle/>
          <a:p>
            <a:pPr eaLnBrk="1" hangingPunct="1">
              <a:defRPr/>
            </a:pPr>
            <a:r>
              <a:rPr lang="en-US" sz="2400" b="1">
                <a:solidFill>
                  <a:srgbClr val="FFFF00"/>
                </a:solidFill>
              </a:rPr>
              <a:t>MRI  presentation  of  longitudinal  meniscal  tear</a:t>
            </a:r>
            <a:endParaRPr lang="en-GB" sz="2400" b="1">
              <a:solidFill>
                <a:srgbClr val="FFFF00"/>
              </a:solidFill>
            </a:endParaRPr>
          </a:p>
        </p:txBody>
      </p:sp>
      <p:sp>
        <p:nvSpPr>
          <p:cNvPr id="40964" name="AutoShape 4"/>
          <p:cNvSpPr>
            <a:spLocks noChangeArrowheads="1"/>
          </p:cNvSpPr>
          <p:nvPr/>
        </p:nvSpPr>
        <p:spPr bwMode="auto">
          <a:xfrm>
            <a:off x="609600" y="3276600"/>
            <a:ext cx="976313" cy="485775"/>
          </a:xfrm>
          <a:prstGeom prst="notchedRightArrow">
            <a:avLst>
              <a:gd name="adj1" fmla="val 50000"/>
              <a:gd name="adj2" fmla="val 50245"/>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00021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45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AutoShape 4"/>
          <p:cNvSpPr>
            <a:spLocks noChangeArrowheads="1"/>
          </p:cNvSpPr>
          <p:nvPr/>
        </p:nvSpPr>
        <p:spPr bwMode="auto">
          <a:xfrm>
            <a:off x="533400" y="3048000"/>
            <a:ext cx="976313" cy="485775"/>
          </a:xfrm>
          <a:prstGeom prst="notchedRightArrow">
            <a:avLst>
              <a:gd name="adj1" fmla="val 50000"/>
              <a:gd name="adj2" fmla="val 50245"/>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5" name="Rectangle 5"/>
          <p:cNvSpPr>
            <a:spLocks noGrp="1" noChangeArrowheads="1"/>
          </p:cNvSpPr>
          <p:nvPr>
            <p:ph type="title" idx="4294967295"/>
          </p:nvPr>
        </p:nvSpPr>
        <p:spPr>
          <a:xfrm>
            <a:off x="762000" y="5877272"/>
            <a:ext cx="7772400" cy="720080"/>
          </a:xfrm>
          <a:ln w="38100">
            <a:solidFill>
              <a:srgbClr val="FFFF00"/>
            </a:solidFill>
          </a:ln>
        </p:spPr>
        <p:txBody>
          <a:bodyPr/>
          <a:lstStyle/>
          <a:p>
            <a:pPr eaLnBrk="1" hangingPunct="1">
              <a:defRPr/>
            </a:pPr>
            <a:r>
              <a:rPr lang="en-US" dirty="0">
                <a:solidFill>
                  <a:srgbClr val="FFFF00"/>
                </a:solidFill>
              </a:rPr>
              <a:t>Horizontal cleavage tear (MRI)</a:t>
            </a:r>
            <a:endParaRPr lang="en-GB" dirty="0">
              <a:solidFill>
                <a:srgbClr val="FFFF00"/>
              </a:solidFill>
            </a:endParaRPr>
          </a:p>
        </p:txBody>
      </p:sp>
    </p:spTree>
    <p:extLst>
      <p:ext uri="{BB962C8B-B14F-4D97-AF65-F5344CB8AC3E}">
        <p14:creationId xmlns:p14="http://schemas.microsoft.com/office/powerpoint/2010/main" val="4093203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42888"/>
            <a:ext cx="8296275"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angle 3"/>
          <p:cNvSpPr>
            <a:spLocks noChangeArrowheads="1"/>
          </p:cNvSpPr>
          <p:nvPr/>
        </p:nvSpPr>
        <p:spPr bwMode="auto">
          <a:xfrm>
            <a:off x="1206500" y="31400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3200">
              <a:solidFill>
                <a:srgbClr val="993300"/>
              </a:solidFill>
            </a:endParaRPr>
          </a:p>
        </p:txBody>
      </p:sp>
      <p:sp>
        <p:nvSpPr>
          <p:cNvPr id="14340" name="Rectangle 4"/>
          <p:cNvSpPr>
            <a:spLocks noGrp="1" noChangeArrowheads="1"/>
          </p:cNvSpPr>
          <p:nvPr>
            <p:ph type="title" idx="4294967295"/>
          </p:nvPr>
        </p:nvSpPr>
        <p:spPr>
          <a:xfrm>
            <a:off x="423476" y="246494"/>
            <a:ext cx="8229600" cy="1143000"/>
          </a:xfrm>
        </p:spPr>
        <p:txBody>
          <a:bodyPr/>
          <a:lstStyle/>
          <a:p>
            <a:pPr eaLnBrk="1" hangingPunct="1">
              <a:defRPr/>
            </a:pPr>
            <a:r>
              <a:rPr lang="en-US" sz="3200" dirty="0">
                <a:solidFill>
                  <a:srgbClr val="00B0F0"/>
                </a:solidFill>
              </a:rPr>
              <a:t>Typical flap tear of the medial meniscus</a:t>
            </a:r>
            <a:endParaRPr lang="en-US" dirty="0">
              <a:solidFill>
                <a:srgbClr val="00B0F0"/>
              </a:solidFill>
            </a:endParaRPr>
          </a:p>
        </p:txBody>
      </p:sp>
    </p:spTree>
    <p:extLst>
      <p:ext uri="{BB962C8B-B14F-4D97-AF65-F5344CB8AC3E}">
        <p14:creationId xmlns:p14="http://schemas.microsoft.com/office/powerpoint/2010/main" val="2471862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315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3"/>
          <p:cNvSpPr>
            <a:spLocks noGrp="1" noChangeArrowheads="1"/>
          </p:cNvSpPr>
          <p:nvPr>
            <p:ph type="title" idx="4294967295"/>
          </p:nvPr>
        </p:nvSpPr>
        <p:spPr>
          <a:xfrm>
            <a:off x="1187624" y="609600"/>
            <a:ext cx="6923112" cy="659160"/>
          </a:xfrm>
        </p:spPr>
        <p:txBody>
          <a:bodyPr>
            <a:normAutofit fontScale="90000"/>
          </a:bodyPr>
          <a:lstStyle/>
          <a:p>
            <a:pPr eaLnBrk="1" hangingPunct="1">
              <a:defRPr/>
            </a:pPr>
            <a:r>
              <a:rPr lang="en-US" sz="3200" dirty="0">
                <a:solidFill>
                  <a:srgbClr val="00B0F0"/>
                </a:solidFill>
              </a:rPr>
              <a:t>Medial  compartment  </a:t>
            </a:r>
            <a:r>
              <a:rPr lang="en-US" sz="3200" dirty="0" err="1">
                <a:solidFill>
                  <a:srgbClr val="00B0F0"/>
                </a:solidFill>
              </a:rPr>
              <a:t>Osteoartritis</a:t>
            </a:r>
            <a:endParaRPr lang="en-US" sz="3200" dirty="0">
              <a:solidFill>
                <a:srgbClr val="00B0F0"/>
              </a:solidFill>
            </a:endParaRPr>
          </a:p>
        </p:txBody>
      </p:sp>
    </p:spTree>
    <p:extLst>
      <p:ext uri="{BB962C8B-B14F-4D97-AF65-F5344CB8AC3E}">
        <p14:creationId xmlns:p14="http://schemas.microsoft.com/office/powerpoint/2010/main" val="2374854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685800" y="1981200"/>
            <a:ext cx="7772400" cy="4648200"/>
          </a:xfrm>
        </p:spPr>
        <p:txBody>
          <a:bodyPr/>
          <a:lstStyle/>
          <a:p>
            <a:pPr eaLnBrk="1" hangingPunct="1">
              <a:buFont typeface="Wingdings" pitchFamily="2" charset="2"/>
              <a:buNone/>
            </a:pPr>
            <a:r>
              <a:rPr lang="en-US" dirty="0"/>
              <a:t>      </a:t>
            </a:r>
            <a:r>
              <a:rPr lang="en-US" b="1" u="sng" dirty="0">
                <a:solidFill>
                  <a:schemeClr val="tx1">
                    <a:lumMod val="65000"/>
                    <a:lumOff val="35000"/>
                  </a:schemeClr>
                </a:solidFill>
                <a:effectLst>
                  <a:outerShdw blurRad="38100" dist="38100" dir="2700000" algn="tl">
                    <a:srgbClr val="000000">
                      <a:alpha val="43137"/>
                    </a:srgbClr>
                  </a:outerShdw>
                </a:effectLst>
              </a:rPr>
              <a:t>Are </a:t>
            </a:r>
            <a:r>
              <a:rPr lang="en-US" b="1" u="sng" dirty="0" err="1">
                <a:solidFill>
                  <a:schemeClr val="tx1">
                    <a:lumMod val="65000"/>
                    <a:lumOff val="35000"/>
                  </a:schemeClr>
                </a:solidFill>
                <a:effectLst>
                  <a:outerShdw blurRad="38100" dist="38100" dir="2700000" algn="tl">
                    <a:srgbClr val="000000">
                      <a:alpha val="43137"/>
                    </a:srgbClr>
                  </a:outerShdw>
                </a:effectLst>
              </a:rPr>
              <a:t>meniscectomies</a:t>
            </a:r>
            <a:r>
              <a:rPr lang="en-US" b="1" u="sng" dirty="0">
                <a:solidFill>
                  <a:schemeClr val="tx1">
                    <a:lumMod val="65000"/>
                    <a:lumOff val="35000"/>
                  </a:schemeClr>
                </a:solidFill>
                <a:effectLst>
                  <a:outerShdw blurRad="38100" dist="38100" dir="2700000" algn="tl">
                    <a:srgbClr val="000000">
                      <a:alpha val="43137"/>
                    </a:srgbClr>
                  </a:outerShdw>
                </a:effectLst>
              </a:rPr>
              <a:t> still indicated ?</a:t>
            </a:r>
          </a:p>
          <a:p>
            <a:pPr eaLnBrk="1" hangingPunct="1">
              <a:buClr>
                <a:srgbClr val="800000"/>
              </a:buClr>
              <a:buFontTx/>
              <a:buNone/>
            </a:pPr>
            <a:r>
              <a:rPr lang="en-US" dirty="0">
                <a:solidFill>
                  <a:srgbClr val="0070C0"/>
                </a:solidFill>
                <a:effectLst>
                  <a:outerShdw blurRad="38100" dist="38100" dir="2700000" algn="tl">
                    <a:srgbClr val="000000">
                      <a:alpha val="43137"/>
                    </a:srgbClr>
                  </a:outerShdw>
                </a:effectLst>
                <a:sym typeface="Wingdings"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Meniscal reparability</a:t>
            </a:r>
          </a:p>
          <a:p>
            <a:pPr>
              <a:buClr>
                <a:srgbClr val="800000"/>
              </a:buClr>
              <a:buNone/>
            </a:pPr>
            <a:r>
              <a:rPr lang="en-US" dirty="0">
                <a:solidFill>
                  <a:srgbClr val="0070C0"/>
                </a:solidFill>
                <a:effectLst>
                  <a:outerShdw blurRad="38100" dist="38100" dir="2700000" algn="tl">
                    <a:srgbClr val="000000">
                      <a:alpha val="43137"/>
                    </a:srgbClr>
                  </a:outerShdw>
                </a:effectLst>
                <a:sym typeface="Wingdings"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Why repair the meniscus</a:t>
            </a:r>
          </a:p>
          <a:p>
            <a:pPr>
              <a:buClr>
                <a:srgbClr val="800000"/>
              </a:buClr>
              <a:buNone/>
            </a:pPr>
            <a:r>
              <a:rPr lang="en-US" dirty="0">
                <a:solidFill>
                  <a:srgbClr val="0070C0"/>
                </a:solidFill>
                <a:effectLst>
                  <a:outerShdw blurRad="38100" dist="38100" dir="2700000" algn="tl">
                    <a:srgbClr val="000000">
                      <a:alpha val="43137"/>
                    </a:srgbClr>
                  </a:outerShdw>
                </a:effectLst>
                <a:sym typeface="Wingdings"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Meniscal repair techniques</a:t>
            </a:r>
          </a:p>
          <a:p>
            <a:pPr marL="109728" indent="0">
              <a:buClr>
                <a:srgbClr val="800000"/>
              </a:buClr>
              <a:buNone/>
            </a:pPr>
            <a:r>
              <a:rPr lang="en-US" dirty="0">
                <a:solidFill>
                  <a:srgbClr val="0070C0"/>
                </a:solidFill>
                <a:effectLst>
                  <a:outerShdw blurRad="38100" dist="38100" dir="2700000" algn="tl">
                    <a:srgbClr val="000000">
                      <a:alpha val="43137"/>
                    </a:srgbClr>
                  </a:outerShdw>
                </a:effectLst>
                <a:sym typeface="Wingdings" pitchFamily="2" charset="2"/>
              </a:rPr>
              <a:t> </a:t>
            </a:r>
            <a:r>
              <a:rPr lang="en-US" b="1" dirty="0">
                <a:solidFill>
                  <a:schemeClr val="tx1">
                    <a:lumMod val="65000"/>
                    <a:lumOff val="35000"/>
                  </a:schemeClr>
                </a:solidFill>
                <a:effectLst>
                  <a:outerShdw blurRad="38100" dist="38100" dir="2700000" algn="tl">
                    <a:srgbClr val="000000">
                      <a:alpha val="43137"/>
                    </a:srgbClr>
                  </a:outerShdw>
                </a:effectLst>
              </a:rPr>
              <a:t>Short term outcomes of partial   </a:t>
            </a:r>
          </a:p>
          <a:p>
            <a:pPr marL="109728" indent="0" eaLnBrk="1" hangingPunct="1">
              <a:buClr>
                <a:srgbClr val="800000"/>
              </a:buClr>
              <a:buNone/>
            </a:pPr>
            <a:r>
              <a:rPr lang="en-US" b="1" dirty="0">
                <a:solidFill>
                  <a:schemeClr val="tx1">
                    <a:lumMod val="65000"/>
                    <a:lumOff val="35000"/>
                  </a:schemeClr>
                </a:solidFill>
                <a:effectLst>
                  <a:outerShdw blurRad="38100" dist="38100" dir="2700000" algn="tl">
                    <a:srgbClr val="000000">
                      <a:alpha val="43137"/>
                    </a:srgbClr>
                  </a:outerShdw>
                </a:effectLst>
              </a:rPr>
              <a:t>    </a:t>
            </a:r>
            <a:r>
              <a:rPr lang="en-US" b="1" dirty="0" err="1">
                <a:solidFill>
                  <a:schemeClr val="tx1">
                    <a:lumMod val="65000"/>
                    <a:lumOff val="35000"/>
                  </a:schemeClr>
                </a:solidFill>
                <a:effectLst>
                  <a:outerShdw blurRad="38100" dist="38100" dir="2700000" algn="tl">
                    <a:srgbClr val="000000">
                      <a:alpha val="43137"/>
                    </a:srgbClr>
                  </a:outerShdw>
                </a:effectLst>
              </a:rPr>
              <a:t>meniscectomies</a:t>
            </a:r>
            <a:endParaRPr lang="en-US" b="1" dirty="0">
              <a:solidFill>
                <a:schemeClr val="tx1">
                  <a:lumMod val="65000"/>
                  <a:lumOff val="35000"/>
                </a:schemeClr>
              </a:solidFill>
              <a:effectLst>
                <a:outerShdw blurRad="38100" dist="38100" dir="2700000" algn="tl">
                  <a:srgbClr val="000000">
                    <a:alpha val="43137"/>
                  </a:srgbClr>
                </a:outerShdw>
              </a:effectLst>
            </a:endParaRPr>
          </a:p>
          <a:p>
            <a:pPr marL="109728" indent="0">
              <a:buClr>
                <a:srgbClr val="800000"/>
              </a:buClr>
              <a:buNone/>
            </a:pPr>
            <a:r>
              <a:rPr lang="en-US" dirty="0">
                <a:solidFill>
                  <a:srgbClr val="0070C0"/>
                </a:solidFill>
                <a:effectLst>
                  <a:outerShdw blurRad="38100" dist="38100" dir="2700000" algn="tl">
                    <a:srgbClr val="000000">
                      <a:alpha val="43137"/>
                    </a:srgbClr>
                  </a:outerShdw>
                </a:effectLst>
                <a:sym typeface="Wingdings" pitchFamily="2" charset="2"/>
              </a:rPr>
              <a:t></a:t>
            </a:r>
            <a:r>
              <a:rPr lang="en-US" b="1" dirty="0">
                <a:solidFill>
                  <a:schemeClr val="tx1">
                    <a:lumMod val="65000"/>
                    <a:lumOff val="35000"/>
                  </a:schemeClr>
                </a:solidFill>
                <a:effectLst>
                  <a:outerShdw blurRad="38100" dist="38100" dir="2700000" algn="tl">
                    <a:srgbClr val="000000">
                      <a:alpha val="43137"/>
                    </a:srgbClr>
                  </a:outerShdw>
                </a:effectLst>
              </a:rPr>
              <a:t> Long terms outcomes of partial  </a:t>
            </a:r>
          </a:p>
          <a:p>
            <a:pPr marL="109728" indent="0" eaLnBrk="1" hangingPunct="1">
              <a:buClr>
                <a:srgbClr val="800000"/>
              </a:buClr>
              <a:buNone/>
            </a:pPr>
            <a:r>
              <a:rPr lang="en-US" b="1" dirty="0">
                <a:solidFill>
                  <a:schemeClr val="tx1">
                    <a:lumMod val="65000"/>
                    <a:lumOff val="35000"/>
                  </a:schemeClr>
                </a:solidFill>
                <a:effectLst>
                  <a:outerShdw blurRad="38100" dist="38100" dir="2700000" algn="tl">
                    <a:srgbClr val="000000">
                      <a:alpha val="43137"/>
                    </a:srgbClr>
                  </a:outerShdw>
                </a:effectLst>
              </a:rPr>
              <a:t>    </a:t>
            </a:r>
            <a:r>
              <a:rPr lang="en-US" b="1" dirty="0" err="1">
                <a:solidFill>
                  <a:schemeClr val="tx1">
                    <a:lumMod val="65000"/>
                    <a:lumOff val="35000"/>
                  </a:schemeClr>
                </a:solidFill>
                <a:effectLst>
                  <a:outerShdw blurRad="38100" dist="38100" dir="2700000" algn="tl">
                    <a:srgbClr val="000000">
                      <a:alpha val="43137"/>
                    </a:srgbClr>
                  </a:outerShdw>
                </a:effectLst>
              </a:rPr>
              <a:t>meniscectomies</a:t>
            </a:r>
            <a:endParaRPr lang="en-US" dirty="0">
              <a:solidFill>
                <a:schemeClr val="tx1">
                  <a:lumMod val="65000"/>
                  <a:lumOff val="35000"/>
                </a:schemeClr>
              </a:solidFill>
              <a:effectLst>
                <a:outerShdw blurRad="38100" dist="38100" dir="2700000" algn="tl">
                  <a:srgbClr val="000000">
                    <a:alpha val="43137"/>
                  </a:srgbClr>
                </a:outerShdw>
              </a:effectLst>
            </a:endParaRPr>
          </a:p>
          <a:p>
            <a:pPr eaLnBrk="1" hangingPunct="1"/>
            <a:endParaRPr lang="en-GB" sz="4000" b="1" dirty="0">
              <a:solidFill>
                <a:schemeClr val="folHlink"/>
              </a:solidFill>
            </a:endParaRPr>
          </a:p>
        </p:txBody>
      </p:sp>
      <p:sp>
        <p:nvSpPr>
          <p:cNvPr id="57346" name="Rectangle 2"/>
          <p:cNvSpPr>
            <a:spLocks noGrp="1" noChangeArrowheads="1"/>
          </p:cNvSpPr>
          <p:nvPr>
            <p:ph type="title"/>
          </p:nvPr>
        </p:nvSpPr>
        <p:spPr>
          <a:xfrm>
            <a:off x="179512" y="116632"/>
            <a:ext cx="8763000" cy="1247800"/>
          </a:xfrm>
        </p:spPr>
        <p:txBody>
          <a:bodyPr/>
          <a:lstStyle/>
          <a:p>
            <a:pPr eaLnBrk="1" hangingPunct="1">
              <a:defRPr/>
            </a:pPr>
            <a:r>
              <a:rPr lang="en-US" b="1" dirty="0">
                <a:solidFill>
                  <a:schemeClr val="tx1">
                    <a:lumMod val="75000"/>
                    <a:lumOff val="25000"/>
                  </a:schemeClr>
                </a:solidFill>
                <a:effectLst>
                  <a:outerShdw blurRad="38100" dist="38100" dir="2700000" algn="tl">
                    <a:srgbClr val="000000">
                      <a:alpha val="43137"/>
                    </a:srgbClr>
                  </a:outerShdw>
                </a:effectLst>
              </a:rPr>
              <a:t>       Meniscal injuries</a:t>
            </a:r>
          </a:p>
        </p:txBody>
      </p:sp>
    </p:spTree>
    <p:extLst>
      <p:ext uri="{BB962C8B-B14F-4D97-AF65-F5344CB8AC3E}">
        <p14:creationId xmlns:p14="http://schemas.microsoft.com/office/powerpoint/2010/main" val="1852543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p:txBody>
          <a:bodyPr/>
          <a:lstStyle/>
          <a:p>
            <a:pPr eaLnBrk="1" hangingPunct="1">
              <a:buFont typeface="Wingdings" pitchFamily="2" charset="2"/>
              <a:buNone/>
            </a:pPr>
            <a:r>
              <a:rPr lang="en-US" sz="2800" dirty="0"/>
              <a:t>                </a:t>
            </a:r>
            <a:r>
              <a:rPr lang="en-US" sz="2800" b="1" u="sng" dirty="0">
                <a:solidFill>
                  <a:schemeClr val="tx1">
                    <a:lumMod val="65000"/>
                    <a:lumOff val="35000"/>
                  </a:schemeClr>
                </a:solidFill>
              </a:rPr>
              <a:t>Meniscal Repair Indications</a:t>
            </a:r>
          </a:p>
          <a:p>
            <a:pPr eaLnBrk="1" hangingPunct="1">
              <a:buClr>
                <a:srgbClr val="800000"/>
              </a:buClr>
              <a:buFontTx/>
              <a:buNone/>
            </a:pPr>
            <a:r>
              <a:rPr lang="en-US" sz="2800" b="1" i="1" u="sng" dirty="0">
                <a:solidFill>
                  <a:srgbClr val="0070C0"/>
                </a:solidFill>
                <a:sym typeface="Math B" pitchFamily="2" charset="2"/>
              </a:rPr>
              <a:t></a:t>
            </a:r>
            <a:r>
              <a:rPr lang="en-US" sz="2800" b="1" i="1" u="sng" dirty="0">
                <a:solidFill>
                  <a:schemeClr val="tx1">
                    <a:lumMod val="65000"/>
                    <a:lumOff val="35000"/>
                  </a:schemeClr>
                </a:solidFill>
                <a:sym typeface="Math B" pitchFamily="2" charset="2"/>
              </a:rPr>
              <a:t>  </a:t>
            </a:r>
            <a:r>
              <a:rPr lang="en-US" sz="2800" b="1" i="1" u="sng" dirty="0">
                <a:solidFill>
                  <a:schemeClr val="tx1">
                    <a:lumMod val="65000"/>
                    <a:lumOff val="35000"/>
                  </a:schemeClr>
                </a:solidFill>
              </a:rPr>
              <a:t>Factors:</a:t>
            </a:r>
          </a:p>
          <a:p>
            <a:pPr eaLnBrk="1" hangingPunct="1">
              <a:buClr>
                <a:srgbClr val="800000"/>
              </a:buClr>
              <a:buFont typeface="Wingdings" pitchFamily="2" charset="2"/>
              <a:buNone/>
            </a:pPr>
            <a:r>
              <a:rPr lang="en-US" sz="2800" dirty="0">
                <a:solidFill>
                  <a:srgbClr val="0070C0"/>
                </a:solidFill>
                <a:sym typeface="Wingdings" pitchFamily="2" charset="2"/>
              </a:rPr>
              <a:t></a:t>
            </a:r>
            <a:r>
              <a:rPr lang="en-US" sz="2800" dirty="0">
                <a:solidFill>
                  <a:schemeClr val="tx1">
                    <a:lumMod val="65000"/>
                    <a:lumOff val="35000"/>
                  </a:schemeClr>
                </a:solidFill>
              </a:rPr>
              <a:t>          </a:t>
            </a:r>
            <a:r>
              <a:rPr lang="en-US" sz="2800" b="1" dirty="0">
                <a:solidFill>
                  <a:schemeClr val="tx1">
                    <a:lumMod val="65000"/>
                    <a:lumOff val="35000"/>
                  </a:schemeClr>
                </a:solidFill>
              </a:rPr>
              <a:t>Patient age</a:t>
            </a:r>
          </a:p>
          <a:p>
            <a:pPr eaLnBrk="1" hangingPunct="1">
              <a:buClr>
                <a:srgbClr val="800000"/>
              </a:buClr>
              <a:buFont typeface="Wingdings" pitchFamily="2" charset="2"/>
              <a:buNone/>
            </a:pPr>
            <a:r>
              <a:rPr lang="en-US" sz="2800" dirty="0">
                <a:solidFill>
                  <a:srgbClr val="0070C0"/>
                </a:solidFill>
                <a:sym typeface="Wingdings" pitchFamily="2" charset="2"/>
              </a:rPr>
              <a:t></a:t>
            </a:r>
            <a:r>
              <a:rPr lang="en-US" sz="2800" dirty="0">
                <a:solidFill>
                  <a:schemeClr val="tx1">
                    <a:lumMod val="65000"/>
                    <a:lumOff val="35000"/>
                  </a:schemeClr>
                </a:solidFill>
                <a:sym typeface="Wingdings" pitchFamily="2" charset="2"/>
              </a:rPr>
              <a:t>         </a:t>
            </a:r>
            <a:r>
              <a:rPr lang="en-US" sz="2800" b="1" dirty="0">
                <a:solidFill>
                  <a:schemeClr val="tx1">
                    <a:lumMod val="65000"/>
                    <a:lumOff val="35000"/>
                  </a:schemeClr>
                </a:solidFill>
              </a:rPr>
              <a:t> Chronicity</a:t>
            </a:r>
          </a:p>
          <a:p>
            <a:pPr eaLnBrk="1" hangingPunct="1">
              <a:buClr>
                <a:srgbClr val="800000"/>
              </a:buClr>
              <a:buFont typeface="Wingdings" pitchFamily="2" charset="2"/>
              <a:buNone/>
            </a:pPr>
            <a:r>
              <a:rPr lang="en-US" sz="2800" dirty="0">
                <a:solidFill>
                  <a:srgbClr val="0070C0"/>
                </a:solidFill>
                <a:sym typeface="Wingdings" pitchFamily="2" charset="2"/>
              </a:rPr>
              <a:t></a:t>
            </a:r>
            <a:r>
              <a:rPr lang="en-US" sz="2800" dirty="0">
                <a:solidFill>
                  <a:schemeClr val="tx1">
                    <a:lumMod val="65000"/>
                    <a:lumOff val="35000"/>
                  </a:schemeClr>
                </a:solidFill>
                <a:sym typeface="Wingdings" pitchFamily="2" charset="2"/>
              </a:rPr>
              <a:t>         </a:t>
            </a:r>
            <a:r>
              <a:rPr lang="en-US" sz="2800" b="1" dirty="0">
                <a:solidFill>
                  <a:schemeClr val="tx1">
                    <a:lumMod val="65000"/>
                    <a:lumOff val="35000"/>
                  </a:schemeClr>
                </a:solidFill>
              </a:rPr>
              <a:t> Location -Type of tear</a:t>
            </a:r>
          </a:p>
          <a:p>
            <a:pPr eaLnBrk="1" hangingPunct="1">
              <a:buClr>
                <a:srgbClr val="800000"/>
              </a:buClr>
              <a:buFont typeface="Wingdings" pitchFamily="2" charset="2"/>
              <a:buNone/>
            </a:pPr>
            <a:r>
              <a:rPr lang="en-US" sz="2800" dirty="0">
                <a:solidFill>
                  <a:srgbClr val="0070C0"/>
                </a:solidFill>
                <a:sym typeface="Wingdings" pitchFamily="2" charset="2"/>
              </a:rPr>
              <a:t></a:t>
            </a:r>
            <a:r>
              <a:rPr lang="en-US" sz="2800" dirty="0">
                <a:solidFill>
                  <a:schemeClr val="tx1">
                    <a:lumMod val="65000"/>
                    <a:lumOff val="35000"/>
                  </a:schemeClr>
                </a:solidFill>
                <a:sym typeface="Wingdings" pitchFamily="2" charset="2"/>
              </a:rPr>
              <a:t>         </a:t>
            </a:r>
            <a:r>
              <a:rPr lang="en-US" sz="2800" b="1" dirty="0">
                <a:solidFill>
                  <a:schemeClr val="tx1">
                    <a:lumMod val="65000"/>
                    <a:lumOff val="35000"/>
                  </a:schemeClr>
                </a:solidFill>
              </a:rPr>
              <a:t> Associated ligamentous instability</a:t>
            </a:r>
          </a:p>
          <a:p>
            <a:pPr eaLnBrk="1" hangingPunct="1">
              <a:buClr>
                <a:srgbClr val="800000"/>
              </a:buClr>
              <a:buFont typeface="Wingdings" pitchFamily="2" charset="2"/>
              <a:buNone/>
            </a:pPr>
            <a:endParaRPr lang="en-US" sz="2800" b="1" u="sng" dirty="0">
              <a:solidFill>
                <a:schemeClr val="tx1">
                  <a:lumMod val="65000"/>
                  <a:lumOff val="35000"/>
                </a:schemeClr>
              </a:solidFill>
              <a:sym typeface="Wingdings" pitchFamily="2" charset="2"/>
            </a:endParaRPr>
          </a:p>
          <a:p>
            <a:pPr eaLnBrk="1" hangingPunct="1">
              <a:buClr>
                <a:srgbClr val="800000"/>
              </a:buClr>
              <a:buFont typeface="Wingdings" pitchFamily="2" charset="2"/>
              <a:buNone/>
            </a:pPr>
            <a:r>
              <a:rPr lang="en-US" sz="2800" b="1" u="sng" dirty="0">
                <a:solidFill>
                  <a:srgbClr val="0070C0"/>
                </a:solidFill>
                <a:sym typeface="Wingdings" pitchFamily="2" charset="2"/>
              </a:rPr>
              <a:t></a:t>
            </a:r>
            <a:r>
              <a:rPr lang="en-US" sz="2800" b="1" u="sng" dirty="0">
                <a:solidFill>
                  <a:schemeClr val="tx1">
                    <a:lumMod val="65000"/>
                    <a:lumOff val="35000"/>
                  </a:schemeClr>
                </a:solidFill>
              </a:rPr>
              <a:t>Ideal candidate</a:t>
            </a:r>
            <a:r>
              <a:rPr lang="en-US" sz="2800" b="1" dirty="0">
                <a:solidFill>
                  <a:schemeClr val="tx1">
                    <a:lumMod val="65000"/>
                    <a:lumOff val="35000"/>
                  </a:schemeClr>
                </a:solidFill>
              </a:rPr>
              <a:t>:  </a:t>
            </a:r>
            <a:r>
              <a:rPr lang="en-US" sz="2400" b="1" dirty="0">
                <a:solidFill>
                  <a:schemeClr val="tx1">
                    <a:lumMod val="65000"/>
                    <a:lumOff val="35000"/>
                  </a:schemeClr>
                </a:solidFill>
              </a:rPr>
              <a:t>Young patient with an acute peripheral tear 1-2 cm in length - (ACL).</a:t>
            </a:r>
          </a:p>
        </p:txBody>
      </p:sp>
      <p:sp>
        <p:nvSpPr>
          <p:cNvPr id="59394" name="Rectangle 2"/>
          <p:cNvSpPr>
            <a:spLocks noGrp="1" noChangeArrowheads="1"/>
          </p:cNvSpPr>
          <p:nvPr>
            <p:ph type="title"/>
          </p:nvPr>
        </p:nvSpPr>
        <p:spPr/>
        <p:txBody>
          <a:bodyPr>
            <a:normAutofit/>
          </a:bodyPr>
          <a:lstStyle/>
          <a:p>
            <a:pPr eaLnBrk="1" hangingPunct="1">
              <a:defRPr/>
            </a:pPr>
            <a:r>
              <a:rPr lang="en-US" sz="4000" dirty="0">
                <a:solidFill>
                  <a:schemeClr val="tx1">
                    <a:lumMod val="65000"/>
                    <a:lumOff val="35000"/>
                  </a:schemeClr>
                </a:solidFill>
                <a:effectLst>
                  <a:outerShdw blurRad="38100" dist="38100" dir="2700000" algn="tl">
                    <a:srgbClr val="000000">
                      <a:alpha val="43137"/>
                    </a:srgbClr>
                  </a:outerShdw>
                </a:effectLst>
              </a:rPr>
              <a:t>        Meniscal Repair</a:t>
            </a:r>
          </a:p>
        </p:txBody>
      </p:sp>
    </p:spTree>
    <p:extLst>
      <p:ext uri="{BB962C8B-B14F-4D97-AF65-F5344CB8AC3E}">
        <p14:creationId xmlns:p14="http://schemas.microsoft.com/office/powerpoint/2010/main" val="2619316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685800" y="1371600"/>
            <a:ext cx="7772400" cy="4114800"/>
          </a:xfrm>
        </p:spPr>
        <p:txBody>
          <a:bodyPr>
            <a:normAutofit fontScale="92500"/>
          </a:bodyPr>
          <a:lstStyle/>
          <a:p>
            <a:pPr eaLnBrk="1" hangingPunct="1">
              <a:lnSpc>
                <a:spcPct val="90000"/>
              </a:lnSpc>
              <a:buFont typeface="Wingdings" pitchFamily="2" charset="2"/>
              <a:buNone/>
            </a:pPr>
            <a:r>
              <a:rPr lang="en-US" dirty="0"/>
              <a:t>          </a:t>
            </a:r>
            <a:r>
              <a:rPr lang="en-US" b="1" u="sng" dirty="0">
                <a:solidFill>
                  <a:schemeClr val="tx1">
                    <a:lumMod val="65000"/>
                    <a:lumOff val="35000"/>
                  </a:schemeClr>
                </a:solidFill>
                <a:effectLst>
                  <a:outerShdw blurRad="38100" dist="38100" dir="2700000" algn="tl">
                    <a:srgbClr val="000000">
                      <a:alpha val="43137"/>
                    </a:srgbClr>
                  </a:outerShdw>
                </a:effectLst>
              </a:rPr>
              <a:t>Meniscal Repair Techniques</a:t>
            </a:r>
          </a:p>
          <a:p>
            <a:pPr eaLnBrk="1" hangingPunct="1">
              <a:lnSpc>
                <a:spcPct val="90000"/>
              </a:lnSpc>
              <a:buClr>
                <a:srgbClr val="800000"/>
              </a:buClr>
              <a:buFontTx/>
              <a:buNone/>
            </a:pPr>
            <a:r>
              <a:rPr lang="en-US" sz="2800" b="1" i="1" dirty="0">
                <a:solidFill>
                  <a:srgbClr val="0070C0"/>
                </a:solidFill>
                <a:effectLst>
                  <a:outerShdw blurRad="38100" dist="38100" dir="2700000" algn="tl">
                    <a:srgbClr val="000000">
                      <a:alpha val="43137"/>
                    </a:srgbClr>
                  </a:outerShdw>
                </a:effectLst>
                <a:sym typeface="Wingdings" pitchFamily="2" charset="2"/>
              </a:rPr>
              <a:t></a:t>
            </a:r>
            <a:r>
              <a:rPr lang="en-US" sz="2800" b="1" i="1" dirty="0">
                <a:solidFill>
                  <a:schemeClr val="tx1">
                    <a:lumMod val="65000"/>
                    <a:lumOff val="35000"/>
                  </a:schemeClr>
                </a:solidFill>
                <a:effectLst>
                  <a:outerShdw blurRad="38100" dist="38100" dir="2700000" algn="tl">
                    <a:srgbClr val="000000">
                      <a:alpha val="43137"/>
                    </a:srgbClr>
                  </a:outerShdw>
                </a:effectLst>
                <a:sym typeface="Wingdings" pitchFamily="2" charset="2"/>
              </a:rPr>
              <a:t> </a:t>
            </a:r>
            <a:r>
              <a:rPr lang="en-US" sz="2800" b="1" i="1" dirty="0">
                <a:solidFill>
                  <a:schemeClr val="tx1">
                    <a:lumMod val="65000"/>
                    <a:lumOff val="35000"/>
                  </a:schemeClr>
                </a:solidFill>
                <a:effectLst>
                  <a:outerShdw blurRad="38100" dist="38100" dir="2700000" algn="tl">
                    <a:srgbClr val="000000">
                      <a:alpha val="43137"/>
                    </a:srgbClr>
                  </a:outerShdw>
                </a:effectLst>
              </a:rPr>
              <a:t>Open</a:t>
            </a:r>
          </a:p>
          <a:p>
            <a:pPr eaLnBrk="1" hangingPunct="1">
              <a:lnSpc>
                <a:spcPct val="90000"/>
              </a:lnSpc>
              <a:buClr>
                <a:srgbClr val="800000"/>
              </a:buClr>
              <a:buFontTx/>
              <a:buNone/>
            </a:pPr>
            <a:r>
              <a:rPr lang="en-US" sz="2800" b="1" i="1" dirty="0">
                <a:solidFill>
                  <a:srgbClr val="0070C0"/>
                </a:solidFill>
                <a:effectLst>
                  <a:outerShdw blurRad="38100" dist="38100" dir="2700000" algn="tl">
                    <a:srgbClr val="000000">
                      <a:alpha val="43137"/>
                    </a:srgbClr>
                  </a:outerShdw>
                </a:effectLst>
                <a:sym typeface="Wingdings" pitchFamily="2" charset="2"/>
              </a:rPr>
              <a:t></a:t>
            </a:r>
            <a:r>
              <a:rPr lang="en-US" sz="2800" b="1" i="1" dirty="0">
                <a:solidFill>
                  <a:schemeClr val="tx1">
                    <a:lumMod val="65000"/>
                    <a:lumOff val="35000"/>
                  </a:schemeClr>
                </a:solidFill>
                <a:effectLst>
                  <a:outerShdw blurRad="38100" dist="38100" dir="2700000" algn="tl">
                    <a:srgbClr val="000000">
                      <a:alpha val="43137"/>
                    </a:srgbClr>
                  </a:outerShdw>
                </a:effectLst>
              </a:rPr>
              <a:t> Arthroscopic :</a:t>
            </a:r>
            <a:r>
              <a:rPr lang="en-US" sz="2800" dirty="0">
                <a:solidFill>
                  <a:schemeClr val="tx1">
                    <a:lumMod val="65000"/>
                    <a:lumOff val="35000"/>
                  </a:schemeClr>
                </a:solidFill>
                <a:effectLst>
                  <a:outerShdw blurRad="38100" dist="38100" dir="2700000" algn="tl">
                    <a:srgbClr val="000000">
                      <a:alpha val="43137"/>
                    </a:srgbClr>
                  </a:outerShdw>
                </a:effectLst>
              </a:rPr>
              <a:t>       </a:t>
            </a:r>
            <a:r>
              <a:rPr lang="en-US" sz="2800" b="1" i="1" dirty="0">
                <a:solidFill>
                  <a:schemeClr val="tx1">
                    <a:lumMod val="65000"/>
                    <a:lumOff val="35000"/>
                  </a:schemeClr>
                </a:solidFill>
                <a:effectLst>
                  <a:outerShdw blurRad="38100" dist="38100" dir="2700000" algn="tl">
                    <a:srgbClr val="000000">
                      <a:alpha val="43137"/>
                    </a:srgbClr>
                  </a:outerShdw>
                </a:effectLst>
              </a:rPr>
              <a:t>&gt;</a:t>
            </a:r>
            <a:r>
              <a:rPr lang="en-US" sz="2800" dirty="0">
                <a:solidFill>
                  <a:schemeClr val="tx1">
                    <a:lumMod val="65000"/>
                    <a:lumOff val="35000"/>
                  </a:schemeClr>
                </a:solidFill>
                <a:effectLst>
                  <a:outerShdw blurRad="38100" dist="38100" dir="2700000" algn="tl">
                    <a:srgbClr val="000000">
                      <a:alpha val="43137"/>
                    </a:srgbClr>
                  </a:outerShdw>
                </a:effectLst>
              </a:rPr>
              <a:t>  </a:t>
            </a:r>
            <a:r>
              <a:rPr lang="en-US" sz="2800" b="1" i="1" dirty="0">
                <a:solidFill>
                  <a:schemeClr val="tx1">
                    <a:lumMod val="65000"/>
                    <a:lumOff val="35000"/>
                  </a:schemeClr>
                </a:solidFill>
                <a:effectLst>
                  <a:outerShdw blurRad="38100" dist="38100" dir="2700000" algn="tl">
                    <a:srgbClr val="000000">
                      <a:alpha val="43137"/>
                    </a:srgbClr>
                  </a:outerShdw>
                </a:effectLst>
              </a:rPr>
              <a:t>Inside-out</a:t>
            </a:r>
          </a:p>
          <a:p>
            <a:pPr eaLnBrk="1" hangingPunct="1">
              <a:lnSpc>
                <a:spcPct val="90000"/>
              </a:lnSpc>
              <a:buFont typeface="Wingdings" pitchFamily="2" charset="2"/>
              <a:buNone/>
            </a:pPr>
            <a:r>
              <a:rPr lang="en-US" sz="2800" b="1" i="1" dirty="0">
                <a:solidFill>
                  <a:schemeClr val="tx1">
                    <a:lumMod val="65000"/>
                    <a:lumOff val="35000"/>
                  </a:schemeClr>
                </a:solidFill>
                <a:effectLst>
                  <a:outerShdw blurRad="38100" dist="38100" dir="2700000" algn="tl">
                    <a:srgbClr val="000000">
                      <a:alpha val="43137"/>
                    </a:srgbClr>
                  </a:outerShdw>
                </a:effectLst>
              </a:rPr>
              <a:t>                                &gt;  Outside-in</a:t>
            </a:r>
          </a:p>
          <a:p>
            <a:pPr eaLnBrk="1" hangingPunct="1">
              <a:lnSpc>
                <a:spcPct val="90000"/>
              </a:lnSpc>
              <a:buFont typeface="Wingdings" pitchFamily="2" charset="2"/>
              <a:buNone/>
            </a:pPr>
            <a:r>
              <a:rPr lang="en-US" sz="2800" b="1" i="1" dirty="0">
                <a:solidFill>
                  <a:schemeClr val="tx1">
                    <a:lumMod val="65000"/>
                    <a:lumOff val="35000"/>
                  </a:schemeClr>
                </a:solidFill>
                <a:effectLst>
                  <a:outerShdw blurRad="38100" dist="38100" dir="2700000" algn="tl">
                    <a:srgbClr val="000000">
                      <a:alpha val="43137"/>
                    </a:srgbClr>
                  </a:outerShdw>
                </a:effectLst>
              </a:rPr>
              <a:t>                                &gt;  All inside </a:t>
            </a:r>
          </a:p>
          <a:p>
            <a:pPr eaLnBrk="1" hangingPunct="1">
              <a:lnSpc>
                <a:spcPct val="90000"/>
              </a:lnSpc>
              <a:buFont typeface="Wingdings" pitchFamily="2" charset="2"/>
              <a:buNone/>
            </a:pPr>
            <a:r>
              <a:rPr lang="en-US" sz="2800" b="1" i="1" dirty="0">
                <a:solidFill>
                  <a:schemeClr val="tx1">
                    <a:lumMod val="65000"/>
                    <a:lumOff val="35000"/>
                  </a:schemeClr>
                </a:solidFill>
                <a:effectLst>
                  <a:outerShdw blurRad="38100" dist="38100" dir="2700000" algn="tl">
                    <a:srgbClr val="000000">
                      <a:alpha val="43137"/>
                    </a:srgbClr>
                  </a:outerShdw>
                </a:effectLst>
              </a:rPr>
              <a:t>                                &gt;  Non suture technique</a:t>
            </a:r>
          </a:p>
          <a:p>
            <a:pPr eaLnBrk="1" hangingPunct="1">
              <a:lnSpc>
                <a:spcPct val="90000"/>
              </a:lnSpc>
              <a:buFont typeface="Wingdings" pitchFamily="2" charset="2"/>
              <a:buNone/>
            </a:pPr>
            <a:r>
              <a:rPr lang="en-US" sz="2800" b="1" i="1" dirty="0">
                <a:solidFill>
                  <a:schemeClr val="tx1">
                    <a:lumMod val="65000"/>
                    <a:lumOff val="35000"/>
                  </a:schemeClr>
                </a:solidFill>
                <a:effectLst>
                  <a:outerShdw blurRad="38100" dist="38100" dir="2700000" algn="tl">
                    <a:srgbClr val="000000">
                      <a:alpha val="43137"/>
                    </a:srgbClr>
                  </a:outerShdw>
                </a:effectLst>
              </a:rPr>
              <a:t>                                &gt;  Hybrid suture                        </a:t>
            </a:r>
          </a:p>
          <a:p>
            <a:pPr>
              <a:lnSpc>
                <a:spcPct val="90000"/>
              </a:lnSpc>
              <a:buNone/>
            </a:pPr>
            <a:r>
              <a:rPr lang="en-US" sz="2800" b="1" i="1" dirty="0">
                <a:solidFill>
                  <a:schemeClr val="tx1">
                    <a:lumMod val="65000"/>
                    <a:lumOff val="35000"/>
                  </a:schemeClr>
                </a:solidFill>
                <a:effectLst>
                  <a:outerShdw blurRad="38100" dist="38100" dir="2700000" algn="tl">
                    <a:srgbClr val="000000">
                      <a:alpha val="43137"/>
                    </a:srgbClr>
                  </a:outerShdw>
                </a:effectLst>
              </a:rPr>
              <a:t>                                     technique                                                                          </a:t>
            </a:r>
          </a:p>
          <a:p>
            <a:pPr eaLnBrk="1" hangingPunct="1">
              <a:lnSpc>
                <a:spcPct val="90000"/>
              </a:lnSpc>
              <a:buClr>
                <a:srgbClr val="800000"/>
              </a:buClr>
              <a:buFontTx/>
              <a:buNone/>
            </a:pPr>
            <a:r>
              <a:rPr lang="en-US" sz="2800" b="1" i="1" dirty="0">
                <a:solidFill>
                  <a:srgbClr val="0070C0"/>
                </a:solidFill>
                <a:effectLst>
                  <a:outerShdw blurRad="38100" dist="38100" dir="2700000" algn="tl">
                    <a:srgbClr val="000000">
                      <a:alpha val="43137"/>
                    </a:srgbClr>
                  </a:outerShdw>
                </a:effectLst>
                <a:sym typeface="Wingdings" pitchFamily="2" charset="2"/>
              </a:rPr>
              <a:t></a:t>
            </a:r>
            <a:r>
              <a:rPr lang="en-US" sz="2800" b="1" i="1" dirty="0">
                <a:solidFill>
                  <a:schemeClr val="tx1">
                    <a:lumMod val="65000"/>
                    <a:lumOff val="35000"/>
                  </a:schemeClr>
                </a:solidFill>
                <a:effectLst>
                  <a:outerShdw blurRad="38100" dist="38100" dir="2700000" algn="tl">
                    <a:srgbClr val="000000">
                      <a:alpha val="43137"/>
                    </a:srgbClr>
                  </a:outerShdw>
                </a:effectLst>
              </a:rPr>
              <a:t> Meniscal repair enhancement – </a:t>
            </a:r>
          </a:p>
          <a:p>
            <a:pPr eaLnBrk="1" hangingPunct="1">
              <a:lnSpc>
                <a:spcPct val="90000"/>
              </a:lnSpc>
              <a:buClr>
                <a:srgbClr val="660033"/>
              </a:buClr>
              <a:buFont typeface="Wingdings" pitchFamily="2" charset="2"/>
              <a:buNone/>
            </a:pPr>
            <a:r>
              <a:rPr lang="en-US" sz="2800" b="1" i="1" dirty="0">
                <a:solidFill>
                  <a:schemeClr val="tx1">
                    <a:lumMod val="65000"/>
                    <a:lumOff val="35000"/>
                  </a:schemeClr>
                </a:solidFill>
                <a:effectLst>
                  <a:outerShdw blurRad="38100" dist="38100" dir="2700000" algn="tl">
                    <a:srgbClr val="000000">
                      <a:alpha val="43137"/>
                    </a:srgbClr>
                  </a:outerShdw>
                </a:effectLst>
              </a:rPr>
              <a:t>          Fibrin clot collagen scaffold substance</a:t>
            </a:r>
            <a:endParaRPr lang="en-US" sz="2800" b="1" i="1" dirty="0">
              <a:solidFill>
                <a:srgbClr val="FFFF00"/>
              </a:solidFill>
            </a:endParaRPr>
          </a:p>
        </p:txBody>
      </p:sp>
      <p:sp>
        <p:nvSpPr>
          <p:cNvPr id="60418" name="Rectangle 2"/>
          <p:cNvSpPr>
            <a:spLocks noGrp="1" noChangeArrowheads="1"/>
          </p:cNvSpPr>
          <p:nvPr>
            <p:ph type="title"/>
          </p:nvPr>
        </p:nvSpPr>
        <p:spPr>
          <a:xfrm>
            <a:off x="533400" y="0"/>
            <a:ext cx="7772400" cy="1143000"/>
          </a:xfrm>
        </p:spPr>
        <p:txBody>
          <a:bodyPr/>
          <a:lstStyle/>
          <a:p>
            <a:pPr eaLnBrk="1" hangingPunct="1">
              <a:defRPr/>
            </a:pPr>
            <a:r>
              <a:rPr lang="en-US" dirty="0">
                <a:solidFill>
                  <a:schemeClr val="tx1">
                    <a:lumMod val="75000"/>
                    <a:lumOff val="25000"/>
                  </a:schemeClr>
                </a:solidFill>
                <a:effectLst>
                  <a:outerShdw blurRad="38100" dist="38100" dir="2700000" algn="tl">
                    <a:srgbClr val="000000">
                      <a:alpha val="43137"/>
                    </a:srgbClr>
                  </a:outerShdw>
                </a:effectLst>
              </a:rPr>
              <a:t>Meniscal Repair</a:t>
            </a:r>
          </a:p>
        </p:txBody>
      </p:sp>
    </p:spTree>
    <p:extLst>
      <p:ext uri="{BB962C8B-B14F-4D97-AF65-F5344CB8AC3E}">
        <p14:creationId xmlns:p14="http://schemas.microsoft.com/office/powerpoint/2010/main" val="113323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15616" y="404664"/>
            <a:ext cx="5791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3"/>
          <p:cNvSpPr>
            <a:spLocks noGrp="1" noChangeArrowheads="1"/>
          </p:cNvSpPr>
          <p:nvPr>
            <p:ph type="title" idx="4294967295"/>
          </p:nvPr>
        </p:nvSpPr>
        <p:spPr>
          <a:xfrm>
            <a:off x="1115616" y="260648"/>
            <a:ext cx="6624736" cy="1143000"/>
          </a:xfrm>
        </p:spPr>
        <p:txBody>
          <a:bodyPr>
            <a:normAutofit fontScale="90000"/>
          </a:bodyPr>
          <a:lstStyle/>
          <a:p>
            <a:pPr eaLnBrk="1" hangingPunct="1">
              <a:defRPr/>
            </a:pPr>
            <a:r>
              <a:rPr lang="en-US" dirty="0"/>
              <a:t>   Anatomy of the menisci</a:t>
            </a:r>
            <a:br>
              <a:rPr lang="en-US" dirty="0"/>
            </a:br>
            <a:r>
              <a:rPr lang="en-US" dirty="0"/>
              <a:t>      </a:t>
            </a:r>
            <a:r>
              <a:rPr lang="en-US" sz="2000" dirty="0"/>
              <a:t>L                     P                        M</a:t>
            </a:r>
            <a:endParaRPr lang="en-US" dirty="0"/>
          </a:p>
        </p:txBody>
      </p:sp>
      <p:sp>
        <p:nvSpPr>
          <p:cNvPr id="6148" name="Text Box 4"/>
          <p:cNvSpPr txBox="1">
            <a:spLocks noChangeArrowheads="1"/>
          </p:cNvSpPr>
          <p:nvPr/>
        </p:nvSpPr>
        <p:spPr bwMode="auto">
          <a:xfrm>
            <a:off x="395536" y="2775766"/>
            <a:ext cx="1044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dirty="0">
                <a:solidFill>
                  <a:srgbClr val="0070C0"/>
                </a:solidFill>
              </a:rPr>
              <a:t>Lateral</a:t>
            </a:r>
            <a:endParaRPr lang="en-GB" dirty="0">
              <a:solidFill>
                <a:srgbClr val="0070C0"/>
              </a:solidFill>
            </a:endParaRPr>
          </a:p>
        </p:txBody>
      </p:sp>
      <p:sp>
        <p:nvSpPr>
          <p:cNvPr id="6149" name="Text Box 5"/>
          <p:cNvSpPr txBox="1">
            <a:spLocks noChangeArrowheads="1"/>
          </p:cNvSpPr>
          <p:nvPr/>
        </p:nvSpPr>
        <p:spPr bwMode="auto">
          <a:xfrm>
            <a:off x="7001246" y="3010807"/>
            <a:ext cx="104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dirty="0">
                <a:solidFill>
                  <a:srgbClr val="0070C0"/>
                </a:solidFill>
              </a:rPr>
              <a:t>Medial</a:t>
            </a:r>
            <a:endParaRPr lang="en-GB" dirty="0">
              <a:solidFill>
                <a:srgbClr val="0070C0"/>
              </a:solidFill>
            </a:endParaRPr>
          </a:p>
        </p:txBody>
      </p:sp>
    </p:spTree>
    <p:extLst>
      <p:ext uri="{BB962C8B-B14F-4D97-AF65-F5344CB8AC3E}">
        <p14:creationId xmlns:p14="http://schemas.microsoft.com/office/powerpoint/2010/main" val="1375457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762000" y="1371600"/>
            <a:ext cx="7772400" cy="4114800"/>
          </a:xfrm>
        </p:spPr>
        <p:txBody>
          <a:bodyPr>
            <a:normAutofit fontScale="92500"/>
          </a:bodyPr>
          <a:lstStyle/>
          <a:p>
            <a:pPr eaLnBrk="1" hangingPunct="1">
              <a:lnSpc>
                <a:spcPct val="90000"/>
              </a:lnSpc>
              <a:buFont typeface="Wingdings" pitchFamily="2" charset="2"/>
              <a:buNone/>
            </a:pPr>
            <a:r>
              <a:rPr lang="en-US" altLang="zh-CN" b="1" u="sng"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C</a:t>
            </a:r>
            <a:r>
              <a:rPr lang="en-GB" altLang="zh-CN" b="1" u="sng" dirty="0" err="1">
                <a:solidFill>
                  <a:schemeClr val="tx1">
                    <a:lumMod val="50000"/>
                    <a:lumOff val="50000"/>
                  </a:schemeClr>
                </a:solidFill>
                <a:effectLst>
                  <a:outerShdw blurRad="38100" dist="38100" dir="2700000" algn="tl">
                    <a:srgbClr val="000000">
                      <a:alpha val="43137"/>
                    </a:srgbClr>
                  </a:outerShdw>
                </a:effectLst>
                <a:ea typeface="Palatino-Roman"/>
                <a:cs typeface="Palatino-Roman"/>
              </a:rPr>
              <a:t>riteria</a:t>
            </a:r>
            <a:r>
              <a:rPr lang="en-GB" altLang="zh-CN" b="1" u="sng"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  for  meniscal  repair  include:</a:t>
            </a:r>
            <a:endParaRPr lang="en-GB" altLang="zh-CN" u="sng"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(1) a complete vertical longitudinal</a:t>
            </a:r>
            <a:r>
              <a:rPr lang="en-US"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rPr>
              <a:t> </a:t>
            </a: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tear &gt;10 mm long;</a:t>
            </a:r>
            <a:endParaRPr lang="en-GB"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(2) a tear within the peripheral 10% to 30% of the meniscus or within 3 or 4 mm of the </a:t>
            </a:r>
            <a:r>
              <a:rPr lang="en-GB" altLang="zh-CN" sz="2400" b="1" dirty="0" err="1">
                <a:solidFill>
                  <a:schemeClr val="tx1">
                    <a:lumMod val="50000"/>
                    <a:lumOff val="50000"/>
                  </a:schemeClr>
                </a:solidFill>
                <a:effectLst>
                  <a:outerShdw blurRad="38100" dist="38100" dir="2700000" algn="tl">
                    <a:srgbClr val="000000">
                      <a:alpha val="43137"/>
                    </a:srgbClr>
                  </a:outerShdw>
                </a:effectLst>
                <a:ea typeface="Palatino-Roman"/>
                <a:cs typeface="Palatino-Roman"/>
              </a:rPr>
              <a:t>meniscocapsular</a:t>
            </a: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 junction;</a:t>
            </a:r>
            <a:endParaRPr lang="en-GB"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(3) a tear that can be displaced by probing, thus demonstrating instability;</a:t>
            </a:r>
            <a:endParaRPr lang="en-GB"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(4) a tear without secondary degeneration  or  deformity;</a:t>
            </a:r>
            <a:endParaRPr lang="en-GB"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(5)  a  tear  in  an active patient; and</a:t>
            </a:r>
            <a:endParaRPr lang="en-GB"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(6) a tear associated with concurrent ligament stabilization or in a </a:t>
            </a:r>
            <a:r>
              <a:rPr lang="en-GB" altLang="zh-CN" sz="2400" b="1" dirty="0" err="1">
                <a:solidFill>
                  <a:schemeClr val="tx1">
                    <a:lumMod val="50000"/>
                    <a:lumOff val="50000"/>
                  </a:schemeClr>
                </a:solidFill>
                <a:effectLst>
                  <a:outerShdw blurRad="38100" dist="38100" dir="2700000" algn="tl">
                    <a:srgbClr val="000000">
                      <a:alpha val="43137"/>
                    </a:srgbClr>
                  </a:outerShdw>
                </a:effectLst>
                <a:ea typeface="Palatino-Roman"/>
                <a:cs typeface="Palatino-Roman"/>
              </a:rPr>
              <a:t>ligamentously</a:t>
            </a:r>
            <a:r>
              <a:rPr lang="en-GB" altLang="zh-CN" sz="2400" b="1" dirty="0">
                <a:solidFill>
                  <a:schemeClr val="tx1">
                    <a:lumMod val="50000"/>
                    <a:lumOff val="50000"/>
                  </a:schemeClr>
                </a:solidFill>
                <a:effectLst>
                  <a:outerShdw blurRad="38100" dist="38100" dir="2700000" algn="tl">
                    <a:srgbClr val="000000">
                      <a:alpha val="43137"/>
                    </a:srgbClr>
                  </a:outerShdw>
                </a:effectLst>
                <a:ea typeface="Palatino-Roman"/>
                <a:cs typeface="Palatino-Roman"/>
              </a:rPr>
              <a:t> stable knee.</a:t>
            </a:r>
            <a:endParaRPr lang="en-GB" altLang="zh-CN" sz="2400" dirty="0">
              <a:solidFill>
                <a:schemeClr val="tx1">
                  <a:lumMod val="50000"/>
                  <a:lumOff val="50000"/>
                </a:schemeClr>
              </a:solidFill>
              <a:effectLst>
                <a:outerShdw blurRad="38100" dist="38100" dir="2700000" algn="tl">
                  <a:srgbClr val="000000">
                    <a:alpha val="43137"/>
                  </a:srgbClr>
                </a:outerShdw>
              </a:effectLst>
              <a:ea typeface="SimSun" pitchFamily="2" charset="-122"/>
            </a:endParaRPr>
          </a:p>
          <a:p>
            <a:pPr eaLnBrk="1" hangingPunct="1">
              <a:lnSpc>
                <a:spcPct val="90000"/>
              </a:lnSpc>
              <a:buFont typeface="Wingdings" pitchFamily="2" charset="2"/>
              <a:buNone/>
            </a:pPr>
            <a:endParaRPr lang="en-GB" sz="2400" dirty="0">
              <a:solidFill>
                <a:schemeClr val="tx1">
                  <a:lumMod val="50000"/>
                  <a:lumOff val="50000"/>
                </a:schemeClr>
              </a:solidFill>
              <a:effectLst>
                <a:outerShdw blurRad="38100" dist="38100" dir="2700000" algn="tl">
                  <a:srgbClr val="000000">
                    <a:alpha val="43137"/>
                  </a:srgbClr>
                </a:outerShdw>
              </a:effectLst>
            </a:endParaRPr>
          </a:p>
        </p:txBody>
      </p:sp>
      <p:sp>
        <p:nvSpPr>
          <p:cNvPr id="68610" name="Rectangle 2"/>
          <p:cNvSpPr>
            <a:spLocks noGrp="1" noChangeArrowheads="1"/>
          </p:cNvSpPr>
          <p:nvPr>
            <p:ph type="title"/>
          </p:nvPr>
        </p:nvSpPr>
        <p:spPr>
          <a:xfrm>
            <a:off x="609600" y="152400"/>
            <a:ext cx="7772400" cy="914400"/>
          </a:xfrm>
        </p:spPr>
        <p:txBody>
          <a:bodyPr>
            <a:normAutofit fontScale="90000"/>
          </a:bodyPr>
          <a:lstStyle/>
          <a:p>
            <a:pPr eaLnBrk="1" hangingPunct="1">
              <a:defRPr/>
            </a:pPr>
            <a:br>
              <a:rPr lang="en-GB" altLang="zh-CN" sz="4000" b="1" dirty="0">
                <a:ea typeface="SimSun" pitchFamily="2" charset="-122"/>
              </a:rPr>
            </a:br>
            <a:r>
              <a:rPr lang="en-GB" altLang="zh-CN" sz="4000" dirty="0">
                <a:ea typeface="SimSun" pitchFamily="2" charset="-122"/>
              </a:rPr>
              <a:t>           </a:t>
            </a:r>
            <a:r>
              <a:rPr lang="en-GB" altLang="zh-CN" sz="4000" dirty="0">
                <a:solidFill>
                  <a:schemeClr val="tx1">
                    <a:lumMod val="75000"/>
                    <a:lumOff val="25000"/>
                  </a:schemeClr>
                </a:solidFill>
                <a:effectLst/>
                <a:ea typeface="SimSun" pitchFamily="2" charset="-122"/>
              </a:rPr>
              <a:t>Surgical Treatment</a:t>
            </a:r>
            <a:br>
              <a:rPr lang="en-GB" altLang="zh-CN" sz="4000" dirty="0">
                <a:solidFill>
                  <a:schemeClr val="tx1">
                    <a:lumMod val="75000"/>
                    <a:lumOff val="25000"/>
                  </a:schemeClr>
                </a:solidFill>
                <a:effectLst/>
                <a:ea typeface="SimSun" pitchFamily="2" charset="-122"/>
              </a:rPr>
            </a:br>
            <a:endParaRPr lang="en-GB" sz="4000" dirty="0">
              <a:solidFill>
                <a:schemeClr val="tx1">
                  <a:lumMod val="75000"/>
                  <a:lumOff val="25000"/>
                </a:schemeClr>
              </a:solidFill>
              <a:effectLst/>
              <a:ea typeface="SimSun" pitchFamily="2" charset="-122"/>
            </a:endParaRPr>
          </a:p>
        </p:txBody>
      </p:sp>
    </p:spTree>
    <p:extLst>
      <p:ext uri="{BB962C8B-B14F-4D97-AF65-F5344CB8AC3E}">
        <p14:creationId xmlns:p14="http://schemas.microsoft.com/office/powerpoint/2010/main" val="512582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685800" y="1143000"/>
            <a:ext cx="7772400" cy="5486400"/>
          </a:xfrm>
        </p:spPr>
        <p:txBody>
          <a:bodyPr>
            <a:normAutofit lnSpcReduction="10000"/>
          </a:bodyPr>
          <a:lstStyle/>
          <a:p>
            <a:pPr marL="609600" indent="-609600" eaLnBrk="1" hangingPunct="1">
              <a:lnSpc>
                <a:spcPct val="90000"/>
              </a:lnSpc>
              <a:buFont typeface="Wingdings" pitchFamily="2" charset="2"/>
              <a:buNone/>
            </a:pPr>
            <a:r>
              <a:rPr lang="en-US" altLang="zh-CN" sz="2000" b="1" dirty="0">
                <a:ea typeface="SimSun" pitchFamily="2" charset="-122"/>
              </a:rPr>
              <a:t>       </a:t>
            </a:r>
          </a:p>
          <a:p>
            <a:pPr marL="609600" indent="-609600" eaLnBrk="1" hangingPunct="1">
              <a:lnSpc>
                <a:spcPct val="90000"/>
              </a:lnSpc>
              <a:buFont typeface="Wingdings" pitchFamily="2" charset="2"/>
              <a:buNone/>
            </a:pPr>
            <a:r>
              <a:rPr lang="en-US" altLang="zh-CN" sz="2400" b="1" dirty="0">
                <a:solidFill>
                  <a:schemeClr val="tx1">
                    <a:lumMod val="65000"/>
                    <a:lumOff val="35000"/>
                  </a:schemeClr>
                </a:solidFill>
                <a:effectLst>
                  <a:outerShdw blurRad="38100" dist="38100" dir="2700000" algn="tl">
                    <a:srgbClr val="000000">
                      <a:alpha val="43137"/>
                    </a:srgbClr>
                  </a:outerShdw>
                </a:effectLst>
                <a:ea typeface="SimSun" pitchFamily="2" charset="-122"/>
              </a:rPr>
              <a:t>Surgical </a:t>
            </a:r>
            <a:r>
              <a:rPr lang="en-GB" altLang="zh-CN" sz="2400" b="1" dirty="0">
                <a:solidFill>
                  <a:schemeClr val="tx1">
                    <a:lumMod val="65000"/>
                    <a:lumOff val="35000"/>
                  </a:schemeClr>
                </a:solidFill>
                <a:effectLst>
                  <a:outerShdw blurRad="38100" dist="38100" dir="2700000" algn="tl">
                    <a:srgbClr val="000000">
                      <a:alpha val="43137"/>
                    </a:srgbClr>
                  </a:outerShdw>
                </a:effectLst>
                <a:ea typeface="SimSun" pitchFamily="2" charset="-122"/>
              </a:rPr>
              <a:t>indications for Arthroscopic  Treatment</a:t>
            </a:r>
            <a:br>
              <a:rPr lang="en-GB" altLang="zh-CN" sz="2400" dirty="0">
                <a:solidFill>
                  <a:schemeClr val="tx1">
                    <a:lumMod val="65000"/>
                    <a:lumOff val="35000"/>
                  </a:schemeClr>
                </a:solidFill>
                <a:effectLst>
                  <a:outerShdw blurRad="38100" dist="38100" dir="2700000" algn="tl">
                    <a:srgbClr val="000000">
                      <a:alpha val="43137"/>
                    </a:srgbClr>
                  </a:outerShdw>
                </a:effectLst>
                <a:ea typeface="SimSun" pitchFamily="2" charset="-122"/>
              </a:rPr>
            </a:br>
            <a:r>
              <a:rPr lang="en-GB" altLang="zh-CN" sz="28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 </a:t>
            </a:r>
            <a:endParaRPr lang="en-US" altLang="zh-CN" sz="28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endParaRPr>
          </a:p>
          <a:p>
            <a:pPr marL="609600" indent="-609600" eaLnBrk="1" hangingPunct="1">
              <a:lnSpc>
                <a:spcPct val="90000"/>
              </a:lnSpc>
              <a:buFont typeface="Wingdings" pitchFamily="2" charset="2"/>
              <a:buNone/>
            </a:pPr>
            <a:r>
              <a:rPr lang="en-GB" altLang="zh-CN" sz="24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(1) symptoms of meniscal injury that affect activities of daily living, work, and/or sports;</a:t>
            </a:r>
            <a:endParaRPr lang="en-US" altLang="zh-CN" sz="2400" dirty="0">
              <a:solidFill>
                <a:schemeClr val="tx1">
                  <a:lumMod val="65000"/>
                  <a:lumOff val="35000"/>
                </a:schemeClr>
              </a:solidFill>
              <a:effectLst>
                <a:outerShdw blurRad="38100" dist="38100" dir="2700000" algn="tl">
                  <a:srgbClr val="000000">
                    <a:alpha val="43137"/>
                  </a:srgbClr>
                </a:outerShdw>
              </a:effectLst>
              <a:ea typeface="SimSun" pitchFamily="2" charset="-122"/>
            </a:endParaRPr>
          </a:p>
          <a:p>
            <a:pPr marL="609600" indent="-609600" eaLnBrk="1" hangingPunct="1">
              <a:lnSpc>
                <a:spcPct val="90000"/>
              </a:lnSpc>
              <a:buFont typeface="Wingdings" pitchFamily="2" charset="2"/>
              <a:buNone/>
            </a:pPr>
            <a:r>
              <a:rPr lang="en-GB" altLang="zh-CN" sz="24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(2) positive physical findings of joint line tenderness, joint effusion, limitation of motion, and provocative signs, such as pain with squatting or a positive flexion McMurray or </a:t>
            </a:r>
            <a:r>
              <a:rPr lang="en-GB" altLang="zh-CN" sz="2400" b="1" dirty="0" err="1">
                <a:solidFill>
                  <a:schemeClr val="tx1">
                    <a:lumMod val="65000"/>
                    <a:lumOff val="35000"/>
                  </a:schemeClr>
                </a:solidFill>
                <a:effectLst>
                  <a:outerShdw blurRad="38100" dist="38100" dir="2700000" algn="tl">
                    <a:srgbClr val="000000">
                      <a:alpha val="43137"/>
                    </a:srgbClr>
                  </a:outerShdw>
                </a:effectLst>
                <a:ea typeface="Palatino-Roman"/>
                <a:cs typeface="Palatino-Roman"/>
              </a:rPr>
              <a:t>Apley</a:t>
            </a:r>
            <a:r>
              <a:rPr lang="en-GB" altLang="zh-CN" sz="24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  grind  test;</a:t>
            </a:r>
            <a:endParaRPr lang="en-US" altLang="zh-CN" sz="2400" dirty="0">
              <a:solidFill>
                <a:schemeClr val="tx1">
                  <a:lumMod val="65000"/>
                  <a:lumOff val="35000"/>
                </a:schemeClr>
              </a:solidFill>
              <a:effectLst>
                <a:outerShdw blurRad="38100" dist="38100" dir="2700000" algn="tl">
                  <a:srgbClr val="000000">
                    <a:alpha val="43137"/>
                  </a:srgbClr>
                </a:outerShdw>
              </a:effectLst>
              <a:ea typeface="SimSun" pitchFamily="2" charset="-122"/>
            </a:endParaRPr>
          </a:p>
          <a:p>
            <a:pPr marL="609600" indent="-609600" eaLnBrk="1" hangingPunct="1">
              <a:lnSpc>
                <a:spcPct val="90000"/>
              </a:lnSpc>
              <a:buFont typeface="Wingdings" pitchFamily="2" charset="2"/>
              <a:buNone/>
            </a:pPr>
            <a:r>
              <a:rPr lang="en-US" altLang="zh-CN" sz="24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(3) </a:t>
            </a:r>
            <a:r>
              <a:rPr lang="en-GB" altLang="zh-CN" sz="24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failure  to  respond to nonsurgical treatment, including activity modification, medication, and a rehabilitation program; and </a:t>
            </a:r>
            <a:endParaRPr lang="en-US" altLang="zh-CN" sz="2400" dirty="0">
              <a:solidFill>
                <a:schemeClr val="tx1">
                  <a:lumMod val="65000"/>
                  <a:lumOff val="35000"/>
                </a:schemeClr>
              </a:solidFill>
              <a:effectLst>
                <a:outerShdw blurRad="38100" dist="38100" dir="2700000" algn="tl">
                  <a:srgbClr val="000000">
                    <a:alpha val="43137"/>
                  </a:srgbClr>
                </a:outerShdw>
              </a:effectLst>
              <a:ea typeface="SimSun" pitchFamily="2" charset="-122"/>
            </a:endParaRPr>
          </a:p>
          <a:p>
            <a:pPr marL="609600" indent="-609600" eaLnBrk="1" hangingPunct="1">
              <a:lnSpc>
                <a:spcPct val="90000"/>
              </a:lnSpc>
              <a:buFont typeface="Wingdings" pitchFamily="2" charset="2"/>
              <a:buNone/>
            </a:pPr>
            <a:r>
              <a:rPr lang="en-GB" altLang="zh-CN" sz="2400" b="1" dirty="0">
                <a:solidFill>
                  <a:schemeClr val="tx1">
                    <a:lumMod val="65000"/>
                    <a:lumOff val="35000"/>
                  </a:schemeClr>
                </a:solidFill>
                <a:effectLst>
                  <a:outerShdw blurRad="38100" dist="38100" dir="2700000" algn="tl">
                    <a:srgbClr val="000000">
                      <a:alpha val="43137"/>
                    </a:srgbClr>
                  </a:outerShdw>
                </a:effectLst>
                <a:ea typeface="Palatino-Roman"/>
                <a:cs typeface="Palatino-Roman"/>
              </a:rPr>
              <a:t>(4) absence of other causes of knee pain identified on plain radiographs or other imaging studies.</a:t>
            </a:r>
            <a:br>
              <a:rPr lang="en-GB" altLang="zh-CN" sz="2400" dirty="0">
                <a:solidFill>
                  <a:schemeClr val="tx1">
                    <a:lumMod val="65000"/>
                    <a:lumOff val="35000"/>
                  </a:schemeClr>
                </a:solidFill>
                <a:effectLst>
                  <a:outerShdw blurRad="38100" dist="38100" dir="2700000" algn="tl">
                    <a:srgbClr val="000000">
                      <a:alpha val="43137"/>
                    </a:srgbClr>
                  </a:outerShdw>
                </a:effectLst>
                <a:ea typeface="SimSun" pitchFamily="2" charset="-122"/>
              </a:rPr>
            </a:br>
            <a:endParaRPr lang="en-GB" sz="2400" dirty="0">
              <a:solidFill>
                <a:schemeClr val="tx1">
                  <a:lumMod val="65000"/>
                  <a:lumOff val="35000"/>
                </a:schemeClr>
              </a:solidFill>
              <a:effectLst>
                <a:outerShdw blurRad="38100" dist="38100" dir="2700000" algn="tl">
                  <a:srgbClr val="000000">
                    <a:alpha val="43137"/>
                  </a:srgbClr>
                </a:outerShdw>
              </a:effectLst>
              <a:ea typeface="SimSun" pitchFamily="2" charset="-122"/>
            </a:endParaRPr>
          </a:p>
        </p:txBody>
      </p:sp>
      <p:sp>
        <p:nvSpPr>
          <p:cNvPr id="48130" name="Rectangle 2"/>
          <p:cNvSpPr>
            <a:spLocks noGrp="1" noChangeArrowheads="1"/>
          </p:cNvSpPr>
          <p:nvPr>
            <p:ph type="title"/>
          </p:nvPr>
        </p:nvSpPr>
        <p:spPr>
          <a:xfrm>
            <a:off x="683568" y="44624"/>
            <a:ext cx="7924800" cy="1296144"/>
          </a:xfrm>
        </p:spPr>
        <p:txBody>
          <a:bodyPr>
            <a:normAutofit fontScale="90000"/>
          </a:bodyPr>
          <a:lstStyle/>
          <a:p>
            <a:pPr eaLnBrk="1" hangingPunct="1"/>
            <a:br>
              <a:rPr lang="en-GB" altLang="zh-CN" sz="3600" b="1" dirty="0">
                <a:effectLst/>
                <a:ea typeface="SimSun" pitchFamily="2" charset="-122"/>
              </a:rPr>
            </a:br>
            <a:r>
              <a:rPr lang="en-GB" altLang="zh-CN" sz="3600" b="1" dirty="0">
                <a:solidFill>
                  <a:schemeClr val="tx1">
                    <a:lumMod val="65000"/>
                    <a:lumOff val="35000"/>
                  </a:schemeClr>
                </a:solidFill>
                <a:effectLst>
                  <a:outerShdw blurRad="38100" dist="38100" dir="2700000" algn="tl">
                    <a:srgbClr val="000000">
                      <a:alpha val="43137"/>
                    </a:srgbClr>
                  </a:outerShdw>
                </a:effectLst>
                <a:ea typeface="SimSun" pitchFamily="2" charset="-122"/>
              </a:rPr>
              <a:t>Surgical Decision Making</a:t>
            </a:r>
            <a:br>
              <a:rPr lang="en-GB" altLang="zh-CN" sz="3600" b="1" dirty="0">
                <a:solidFill>
                  <a:schemeClr val="tx1">
                    <a:lumMod val="65000"/>
                    <a:lumOff val="35000"/>
                  </a:schemeClr>
                </a:solidFill>
                <a:effectLst>
                  <a:outerShdw blurRad="38100" dist="38100" dir="2700000" algn="tl">
                    <a:srgbClr val="000000">
                      <a:alpha val="43137"/>
                    </a:srgbClr>
                  </a:outerShdw>
                </a:effectLst>
                <a:ea typeface="SimSun" pitchFamily="2" charset="-122"/>
              </a:rPr>
            </a:br>
            <a:br>
              <a:rPr lang="en-GB" altLang="zh-CN" sz="3600" b="1" dirty="0">
                <a:solidFill>
                  <a:schemeClr val="tx1">
                    <a:lumMod val="65000"/>
                    <a:lumOff val="35000"/>
                  </a:schemeClr>
                </a:solidFill>
                <a:effectLst>
                  <a:outerShdw blurRad="38100" dist="38100" dir="2700000" algn="tl">
                    <a:srgbClr val="000000">
                      <a:alpha val="43137"/>
                    </a:srgbClr>
                  </a:outerShdw>
                </a:effectLst>
                <a:ea typeface="SimSun" pitchFamily="2" charset="-122"/>
              </a:rPr>
            </a:br>
            <a:endParaRPr lang="en-GB" sz="3600" b="1" dirty="0">
              <a:solidFill>
                <a:schemeClr val="tx1">
                  <a:lumMod val="65000"/>
                  <a:lumOff val="35000"/>
                </a:schemeClr>
              </a:solidFill>
              <a:effectLst>
                <a:outerShdw blurRad="38100" dist="38100" dir="2700000" algn="tl">
                  <a:srgbClr val="000000">
                    <a:alpha val="43137"/>
                  </a:srgbClr>
                </a:outerShdw>
              </a:effectLst>
              <a:ea typeface="SimSun" pitchFamily="2" charset="-122"/>
            </a:endParaRPr>
          </a:p>
        </p:txBody>
      </p:sp>
    </p:spTree>
    <p:extLst>
      <p:ext uri="{BB962C8B-B14F-4D97-AF65-F5344CB8AC3E}">
        <p14:creationId xmlns:p14="http://schemas.microsoft.com/office/powerpoint/2010/main" val="1276253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0" y="0"/>
          <a:ext cx="9144000" cy="5943600"/>
        </p:xfrm>
        <a:graphic>
          <a:graphicData uri="http://schemas.openxmlformats.org/presentationml/2006/ole">
            <mc:AlternateContent xmlns:mc="http://schemas.openxmlformats.org/markup-compatibility/2006">
              <mc:Choice xmlns:v="urn:schemas-microsoft-com:vml" Requires="v">
                <p:oleObj spid="_x0000_s3110" name="Image" r:id="rId3" imgW="12193702" imgH="9142857" progId="PhotoDeluxeBusiness.Image.1">
                  <p:embed/>
                </p:oleObj>
              </mc:Choice>
              <mc:Fallback>
                <p:oleObj name="Image" r:id="rId3" imgW="12193702" imgH="9142857" progId="PhotoDeluxeBusiness.Imag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Rectangle 4"/>
          <p:cNvSpPr>
            <a:spLocks noGrp="1" noChangeArrowheads="1"/>
          </p:cNvSpPr>
          <p:nvPr>
            <p:ph type="title" idx="4294967295"/>
          </p:nvPr>
        </p:nvSpPr>
        <p:spPr>
          <a:xfrm>
            <a:off x="0" y="5301208"/>
            <a:ext cx="9144000" cy="648072"/>
          </a:xfrm>
        </p:spPr>
        <p:style>
          <a:lnRef idx="2">
            <a:schemeClr val="accent4"/>
          </a:lnRef>
          <a:fillRef idx="1">
            <a:schemeClr val="lt1"/>
          </a:fillRef>
          <a:effectRef idx="0">
            <a:schemeClr val="accent4"/>
          </a:effectRef>
          <a:fontRef idx="minor">
            <a:schemeClr val="dk1"/>
          </a:fontRef>
        </p:style>
        <p:txBody>
          <a:bodyPr>
            <a:normAutofit fontScale="90000"/>
          </a:bodyPr>
          <a:lstStyle/>
          <a:p>
            <a:pPr eaLnBrk="1" hangingPunct="1">
              <a:defRPr/>
            </a:pPr>
            <a:r>
              <a:rPr lang="en-US" b="1" dirty="0">
                <a:solidFill>
                  <a:schemeClr val="accent4"/>
                </a:solidFill>
              </a:rPr>
              <a:t>Meniscal absorbable arrows</a:t>
            </a:r>
            <a:endParaRPr lang="en-GB" b="1" dirty="0">
              <a:solidFill>
                <a:schemeClr val="accent4"/>
              </a:solidFill>
            </a:endParaRPr>
          </a:p>
        </p:txBody>
      </p:sp>
    </p:spTree>
    <p:extLst>
      <p:ext uri="{BB962C8B-B14F-4D97-AF65-F5344CB8AC3E}">
        <p14:creationId xmlns:p14="http://schemas.microsoft.com/office/powerpoint/2010/main" val="3355521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303" y="4327"/>
            <a:ext cx="6584697" cy="682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3"/>
          <p:cNvSpPr>
            <a:spLocks noGrp="1" noChangeArrowheads="1"/>
          </p:cNvSpPr>
          <p:nvPr>
            <p:ph type="title" idx="4294967295"/>
          </p:nvPr>
        </p:nvSpPr>
        <p:spPr>
          <a:xfrm>
            <a:off x="0" y="1773238"/>
            <a:ext cx="2559050" cy="2344737"/>
          </a:xfrm>
        </p:spPr>
        <p:style>
          <a:lnRef idx="2">
            <a:schemeClr val="accent5"/>
          </a:lnRef>
          <a:fillRef idx="1">
            <a:schemeClr val="lt1"/>
          </a:fillRef>
          <a:effectRef idx="0">
            <a:schemeClr val="accent5"/>
          </a:effectRef>
          <a:fontRef idx="minor">
            <a:schemeClr val="dk1"/>
          </a:fontRef>
        </p:style>
        <p:txBody>
          <a:bodyPr>
            <a:normAutofit/>
          </a:bodyPr>
          <a:lstStyle/>
          <a:p>
            <a:pPr eaLnBrk="1" hangingPunct="1">
              <a:defRPr/>
            </a:pPr>
            <a:r>
              <a:rPr lang="en-US" sz="2400" b="1" dirty="0">
                <a:solidFill>
                  <a:schemeClr val="accent1">
                    <a:lumMod val="50000"/>
                  </a:schemeClr>
                </a:solidFill>
              </a:rPr>
              <a:t>All-inside </a:t>
            </a:r>
            <a:br>
              <a:rPr lang="en-US" sz="2400" b="1" dirty="0">
                <a:solidFill>
                  <a:schemeClr val="accent1">
                    <a:lumMod val="50000"/>
                  </a:schemeClr>
                </a:solidFill>
              </a:rPr>
            </a:br>
            <a:r>
              <a:rPr lang="en-US" sz="2400" b="1" dirty="0">
                <a:solidFill>
                  <a:schemeClr val="accent1">
                    <a:lumMod val="50000"/>
                  </a:schemeClr>
                </a:solidFill>
              </a:rPr>
              <a:t>technique of </a:t>
            </a:r>
            <a:br>
              <a:rPr lang="en-US" sz="2400" b="1" dirty="0">
                <a:solidFill>
                  <a:schemeClr val="accent1">
                    <a:lumMod val="50000"/>
                  </a:schemeClr>
                </a:solidFill>
              </a:rPr>
            </a:br>
            <a:r>
              <a:rPr lang="en-US" sz="2400" b="1" dirty="0">
                <a:solidFill>
                  <a:schemeClr val="accent1">
                    <a:lumMod val="50000"/>
                  </a:schemeClr>
                </a:solidFill>
              </a:rPr>
              <a:t>suturing the </a:t>
            </a:r>
            <a:br>
              <a:rPr lang="en-US" sz="2400" b="1" dirty="0">
                <a:solidFill>
                  <a:schemeClr val="accent1">
                    <a:lumMod val="50000"/>
                  </a:schemeClr>
                </a:solidFill>
              </a:rPr>
            </a:br>
            <a:r>
              <a:rPr lang="en-US" sz="2400" b="1" dirty="0">
                <a:solidFill>
                  <a:schemeClr val="accent1">
                    <a:lumMod val="50000"/>
                  </a:schemeClr>
                </a:solidFill>
              </a:rPr>
              <a:t>meniscus(T-fix)</a:t>
            </a:r>
            <a:endParaRPr lang="en-US" sz="2400" dirty="0">
              <a:solidFill>
                <a:schemeClr val="accent1">
                  <a:lumMod val="50000"/>
                </a:schemeClr>
              </a:solidFill>
            </a:endParaRPr>
          </a:p>
        </p:txBody>
      </p:sp>
    </p:spTree>
    <p:extLst>
      <p:ext uri="{BB962C8B-B14F-4D97-AF65-F5344CB8AC3E}">
        <p14:creationId xmlns:p14="http://schemas.microsoft.com/office/powerpoint/2010/main" val="989924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p:txBody>
          <a:bodyPr/>
          <a:lstStyle/>
          <a:p>
            <a:pPr eaLnBrk="1" hangingPunct="1">
              <a:buFont typeface="Wingdings" pitchFamily="2" charset="2"/>
              <a:buNone/>
            </a:pPr>
            <a:r>
              <a:rPr lang="en-US" dirty="0">
                <a:solidFill>
                  <a:schemeClr val="tx1">
                    <a:lumMod val="50000"/>
                    <a:lumOff val="50000"/>
                  </a:schemeClr>
                </a:solidFill>
                <a:effectLst>
                  <a:outerShdw blurRad="38100" dist="38100" dir="2700000" algn="tl">
                    <a:srgbClr val="000000">
                      <a:alpha val="43137"/>
                    </a:srgbClr>
                  </a:outerShdw>
                </a:effectLst>
              </a:rPr>
              <a:t>        </a:t>
            </a:r>
            <a:r>
              <a:rPr lang="en-US" b="1" u="sng" dirty="0">
                <a:solidFill>
                  <a:schemeClr val="tx1">
                    <a:lumMod val="50000"/>
                    <a:lumOff val="50000"/>
                  </a:schemeClr>
                </a:solidFill>
                <a:effectLst>
                  <a:outerShdw blurRad="38100" dist="38100" dir="2700000" algn="tl">
                    <a:srgbClr val="000000">
                      <a:alpha val="43137"/>
                    </a:srgbClr>
                  </a:outerShdw>
                </a:effectLst>
              </a:rPr>
              <a:t>Conclusions – meniscal repair</a:t>
            </a:r>
          </a:p>
          <a:p>
            <a:pPr eaLnBrk="1" hangingPunct="1">
              <a:buFont typeface="Wingdings" pitchFamily="2" charset="2"/>
              <a:buNone/>
            </a:pPr>
            <a:endParaRPr lang="en-US" b="1" u="sng" dirty="0">
              <a:solidFill>
                <a:schemeClr val="tx1">
                  <a:lumMod val="50000"/>
                  <a:lumOff val="50000"/>
                </a:schemeClr>
              </a:solidFill>
              <a:effectLst>
                <a:outerShdw blurRad="38100" dist="38100" dir="2700000" algn="tl">
                  <a:srgbClr val="000000">
                    <a:alpha val="43137"/>
                  </a:srgbClr>
                </a:outerShdw>
              </a:effectLst>
            </a:endParaRPr>
          </a:p>
          <a:p>
            <a:pPr eaLnBrk="1" hangingPunct="1">
              <a:buClr>
                <a:srgbClr val="800080"/>
              </a:buClr>
              <a:buFont typeface="Wingdings" pitchFamily="2" charset="2"/>
              <a:buNone/>
            </a:pPr>
            <a:r>
              <a:rPr lang="en-US" b="1" i="1" dirty="0">
                <a:solidFill>
                  <a:srgbClr val="0070C0"/>
                </a:solidFill>
                <a:effectLst>
                  <a:outerShdw blurRad="38100" dist="38100" dir="2700000" algn="tl">
                    <a:srgbClr val="000000">
                      <a:alpha val="43137"/>
                    </a:srgbClr>
                  </a:outerShdw>
                </a:effectLst>
                <a:sym typeface="Wingdings" pitchFamily="2" charset="2"/>
              </a:rPr>
              <a:t></a:t>
            </a:r>
            <a:r>
              <a:rPr lang="en-US" b="1" i="1" dirty="0">
                <a:solidFill>
                  <a:schemeClr val="tx1">
                    <a:lumMod val="50000"/>
                    <a:lumOff val="50000"/>
                  </a:schemeClr>
                </a:solidFill>
                <a:effectLst>
                  <a:outerShdw blurRad="38100" dist="38100" dir="2700000" algn="tl">
                    <a:srgbClr val="000000">
                      <a:alpha val="43137"/>
                    </a:srgbClr>
                  </a:outerShdw>
                </a:effectLst>
              </a:rPr>
              <a:t> Even though the rate of failure in avascular, complex meniscal repairs than that reported for peripheral repairs, we believe the benefits of a potentially functional meniscus outweigh the risks of reoperation in athletically active young patient.    </a:t>
            </a:r>
          </a:p>
        </p:txBody>
      </p:sp>
      <p:sp>
        <p:nvSpPr>
          <p:cNvPr id="62466" name="Rectangle 2"/>
          <p:cNvSpPr>
            <a:spLocks noGrp="1" noChangeArrowheads="1"/>
          </p:cNvSpPr>
          <p:nvPr>
            <p:ph type="title"/>
          </p:nvPr>
        </p:nvSpPr>
        <p:spPr/>
        <p:txBody>
          <a:bodyPr/>
          <a:lstStyle/>
          <a:p>
            <a:pPr eaLnBrk="1" hangingPunct="1">
              <a:defRPr/>
            </a:pPr>
            <a:r>
              <a:rPr lang="en-US" dirty="0">
                <a:solidFill>
                  <a:schemeClr val="tx1">
                    <a:lumMod val="50000"/>
                    <a:lumOff val="50000"/>
                  </a:schemeClr>
                </a:solidFill>
                <a:effectLst>
                  <a:outerShdw blurRad="38100" dist="38100" dir="2700000" algn="tl">
                    <a:srgbClr val="000000">
                      <a:alpha val="43137"/>
                    </a:srgbClr>
                  </a:outerShdw>
                </a:effectLst>
              </a:rPr>
              <a:t>            Meniscal Repair</a:t>
            </a:r>
          </a:p>
        </p:txBody>
      </p:sp>
    </p:spTree>
    <p:extLst>
      <p:ext uri="{BB962C8B-B14F-4D97-AF65-F5344CB8AC3E}">
        <p14:creationId xmlns:p14="http://schemas.microsoft.com/office/powerpoint/2010/main" val="3935743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lstStyle/>
          <a:p>
            <a:pPr eaLnBrk="1" hangingPunct="1">
              <a:buFont typeface="Wingdings" pitchFamily="2" charset="2"/>
              <a:buNone/>
            </a:pPr>
            <a:r>
              <a:rPr lang="en-US" b="1" dirty="0">
                <a:solidFill>
                  <a:srgbClr val="CC3300"/>
                </a:solidFill>
              </a:rPr>
              <a:t>           </a:t>
            </a:r>
            <a:r>
              <a:rPr lang="en-US" u="sng" dirty="0">
                <a:solidFill>
                  <a:schemeClr val="tx1">
                    <a:lumMod val="65000"/>
                    <a:lumOff val="35000"/>
                  </a:schemeClr>
                </a:solidFill>
                <a:effectLst>
                  <a:outerShdw blurRad="38100" dist="38100" dir="2700000" algn="tl">
                    <a:srgbClr val="000000">
                      <a:alpha val="43137"/>
                    </a:srgbClr>
                  </a:outerShdw>
                </a:effectLst>
              </a:rPr>
              <a:t>Conclusions – meniscal repair</a:t>
            </a:r>
          </a:p>
          <a:p>
            <a:pPr eaLnBrk="1" hangingPunct="1">
              <a:buClr>
                <a:srgbClr val="800000"/>
              </a:buClr>
              <a:buFontTx/>
              <a:buNone/>
            </a:pPr>
            <a:r>
              <a:rPr lang="en-US" i="1" dirty="0">
                <a:solidFill>
                  <a:schemeClr val="accent4"/>
                </a:solidFill>
                <a:effectLst>
                  <a:outerShdw blurRad="38100" dist="38100" dir="2700000" algn="tl">
                    <a:srgbClr val="000000">
                      <a:alpha val="43137"/>
                    </a:srgbClr>
                  </a:outerShdw>
                </a:effectLst>
                <a:sym typeface="Wingdings" pitchFamily="2" charset="2"/>
              </a:rPr>
              <a:t></a:t>
            </a:r>
            <a:r>
              <a:rPr lang="en-US" sz="2400" dirty="0">
                <a:solidFill>
                  <a:schemeClr val="tx1">
                    <a:lumMod val="65000"/>
                    <a:lumOff val="35000"/>
                  </a:schemeClr>
                </a:solidFill>
                <a:effectLst>
                  <a:outerShdw blurRad="38100" dist="38100" dir="2700000" algn="tl">
                    <a:srgbClr val="000000">
                      <a:alpha val="43137"/>
                    </a:srgbClr>
                  </a:outerShdw>
                </a:effectLst>
              </a:rPr>
              <a:t> Early diagnosis and repair before extensive </a:t>
            </a:r>
            <a:r>
              <a:rPr lang="en-US" sz="2400" dirty="0" err="1">
                <a:solidFill>
                  <a:schemeClr val="tx1">
                    <a:lumMod val="65000"/>
                    <a:lumOff val="35000"/>
                  </a:schemeClr>
                </a:solidFill>
                <a:effectLst>
                  <a:outerShdw blurRad="38100" dist="38100" dir="2700000" algn="tl">
                    <a:srgbClr val="000000">
                      <a:alpha val="43137"/>
                    </a:srgbClr>
                  </a:outerShdw>
                </a:effectLst>
              </a:rPr>
              <a:t>stractural</a:t>
            </a:r>
            <a:r>
              <a:rPr lang="en-US" sz="2400" dirty="0">
                <a:solidFill>
                  <a:schemeClr val="tx1">
                    <a:lumMod val="65000"/>
                    <a:lumOff val="35000"/>
                  </a:schemeClr>
                </a:solidFill>
                <a:effectLst>
                  <a:outerShdw blurRad="38100" dist="38100" dir="2700000" algn="tl">
                    <a:srgbClr val="000000">
                      <a:alpha val="43137"/>
                    </a:srgbClr>
                  </a:outerShdw>
                </a:effectLst>
              </a:rPr>
              <a:t> damage occurs</a:t>
            </a:r>
          </a:p>
          <a:p>
            <a:pPr marL="109728" indent="0">
              <a:buClr>
                <a:srgbClr val="800000"/>
              </a:buClr>
              <a:buNone/>
            </a:pPr>
            <a:r>
              <a:rPr lang="en-US" sz="2400" i="1" dirty="0">
                <a:solidFill>
                  <a:schemeClr val="accent4"/>
                </a:solidFill>
                <a:effectLst>
                  <a:outerShdw blurRad="38100" dist="38100" dir="2700000" algn="tl">
                    <a:srgbClr val="000000">
                      <a:alpha val="43137"/>
                    </a:srgbClr>
                  </a:outerShdw>
                </a:effectLst>
                <a:sym typeface="Wingdings" pitchFamily="2" charset="2"/>
              </a:rPr>
              <a:t> </a:t>
            </a:r>
            <a:r>
              <a:rPr lang="en-US" sz="2400" dirty="0">
                <a:solidFill>
                  <a:schemeClr val="tx1">
                    <a:lumMod val="65000"/>
                    <a:lumOff val="35000"/>
                  </a:schemeClr>
                </a:solidFill>
                <a:effectLst>
                  <a:outerShdw blurRad="38100" dist="38100" dir="2700000" algn="tl">
                    <a:srgbClr val="000000">
                      <a:alpha val="43137"/>
                    </a:srgbClr>
                  </a:outerShdw>
                </a:effectLst>
              </a:rPr>
              <a:t>Most not repairable because of the chronicity of     </a:t>
            </a:r>
          </a:p>
          <a:p>
            <a:pPr marL="109728" indent="0" eaLnBrk="1" hangingPunct="1">
              <a:buClr>
                <a:srgbClr val="800000"/>
              </a:buClr>
              <a:buNone/>
            </a:pPr>
            <a:r>
              <a:rPr lang="en-US" sz="2400" dirty="0">
                <a:solidFill>
                  <a:schemeClr val="tx1">
                    <a:lumMod val="65000"/>
                    <a:lumOff val="35000"/>
                  </a:schemeClr>
                </a:solidFill>
                <a:effectLst>
                  <a:outerShdw blurRad="38100" dist="38100" dir="2700000" algn="tl">
                    <a:srgbClr val="000000">
                      <a:alpha val="43137"/>
                    </a:srgbClr>
                  </a:outerShdw>
                </a:effectLst>
              </a:rPr>
              <a:t>   the problem</a:t>
            </a:r>
          </a:p>
          <a:p>
            <a:pPr eaLnBrk="1" hangingPunct="1">
              <a:buClr>
                <a:srgbClr val="800000"/>
              </a:buClr>
              <a:buFontTx/>
              <a:buNone/>
            </a:pPr>
            <a:r>
              <a:rPr lang="en-US" i="1" dirty="0">
                <a:solidFill>
                  <a:schemeClr val="accent4"/>
                </a:solidFill>
                <a:effectLst>
                  <a:outerShdw blurRad="38100" dist="38100" dir="2700000" algn="tl">
                    <a:srgbClr val="000000">
                      <a:alpha val="43137"/>
                    </a:srgbClr>
                  </a:outerShdw>
                </a:effectLst>
                <a:sym typeface="Wingdings" pitchFamily="2" charset="2"/>
              </a:rPr>
              <a:t></a:t>
            </a:r>
            <a:r>
              <a:rPr lang="en-US" sz="2400" dirty="0">
                <a:solidFill>
                  <a:schemeClr val="tx1">
                    <a:lumMod val="65000"/>
                    <a:lumOff val="35000"/>
                  </a:schemeClr>
                </a:solidFill>
                <a:effectLst>
                  <a:outerShdw blurRad="38100" dist="38100" dir="2700000" algn="tl">
                    <a:srgbClr val="000000">
                      <a:alpha val="43137"/>
                    </a:srgbClr>
                  </a:outerShdw>
                </a:effectLst>
              </a:rPr>
              <a:t> Partial </a:t>
            </a:r>
            <a:r>
              <a:rPr lang="en-US" sz="2400" dirty="0" err="1">
                <a:solidFill>
                  <a:schemeClr val="tx1">
                    <a:lumMod val="65000"/>
                    <a:lumOff val="35000"/>
                  </a:schemeClr>
                </a:solidFill>
                <a:effectLst>
                  <a:outerShdw blurRad="38100" dist="38100" dir="2700000" algn="tl">
                    <a:srgbClr val="000000">
                      <a:alpha val="43137"/>
                    </a:srgbClr>
                  </a:outerShdw>
                </a:effectLst>
              </a:rPr>
              <a:t>meniscectomies</a:t>
            </a:r>
            <a:r>
              <a:rPr lang="en-US" sz="2400" dirty="0">
                <a:solidFill>
                  <a:schemeClr val="tx1">
                    <a:lumMod val="65000"/>
                    <a:lumOff val="35000"/>
                  </a:schemeClr>
                </a:solidFill>
                <a:effectLst>
                  <a:outerShdw blurRad="38100" dist="38100" dir="2700000" algn="tl">
                    <a:srgbClr val="000000">
                      <a:alpha val="43137"/>
                    </a:srgbClr>
                  </a:outerShdw>
                </a:effectLst>
              </a:rPr>
              <a:t> – very frequent</a:t>
            </a:r>
          </a:p>
          <a:p>
            <a:pPr eaLnBrk="1" hangingPunct="1">
              <a:buClr>
                <a:srgbClr val="800000"/>
              </a:buClr>
              <a:buFontTx/>
              <a:buNone/>
            </a:pPr>
            <a:r>
              <a:rPr lang="en-US" i="1" dirty="0">
                <a:solidFill>
                  <a:schemeClr val="accent4"/>
                </a:solidFill>
                <a:effectLst>
                  <a:outerShdw blurRad="38100" dist="38100" dir="2700000" algn="tl">
                    <a:srgbClr val="000000">
                      <a:alpha val="43137"/>
                    </a:srgbClr>
                  </a:outerShdw>
                </a:effectLst>
                <a:sym typeface="Wingdings" pitchFamily="2" charset="2"/>
              </a:rPr>
              <a:t></a:t>
            </a:r>
            <a:r>
              <a:rPr lang="en-US" sz="2400" dirty="0">
                <a:solidFill>
                  <a:schemeClr val="tx1">
                    <a:lumMod val="65000"/>
                    <a:lumOff val="35000"/>
                  </a:schemeClr>
                </a:solidFill>
                <a:effectLst>
                  <a:outerShdw blurRad="38100" dist="38100" dir="2700000" algn="tl">
                    <a:srgbClr val="000000">
                      <a:alpha val="43137"/>
                    </a:srgbClr>
                  </a:outerShdw>
                </a:effectLst>
              </a:rPr>
              <a:t> Careful  partial </a:t>
            </a:r>
            <a:r>
              <a:rPr lang="en-US" sz="2400" dirty="0" err="1">
                <a:solidFill>
                  <a:schemeClr val="tx1">
                    <a:lumMod val="65000"/>
                    <a:lumOff val="35000"/>
                  </a:schemeClr>
                </a:solidFill>
                <a:effectLst>
                  <a:outerShdw blurRad="38100" dist="38100" dir="2700000" algn="tl">
                    <a:srgbClr val="000000">
                      <a:alpha val="43137"/>
                    </a:srgbClr>
                  </a:outerShdw>
                </a:effectLst>
              </a:rPr>
              <a:t>meniscectomy</a:t>
            </a:r>
            <a:r>
              <a:rPr lang="en-US" sz="2400" dirty="0">
                <a:solidFill>
                  <a:schemeClr val="tx1">
                    <a:lumMod val="65000"/>
                    <a:lumOff val="35000"/>
                  </a:schemeClr>
                </a:solidFill>
                <a:effectLst>
                  <a:outerShdw blurRad="38100" dist="38100" dir="2700000" algn="tl">
                    <a:srgbClr val="000000">
                      <a:alpha val="43137"/>
                    </a:srgbClr>
                  </a:outerShdw>
                </a:effectLst>
              </a:rPr>
              <a:t> – satisfactory    outcome</a:t>
            </a:r>
          </a:p>
          <a:p>
            <a:pPr eaLnBrk="1" hangingPunct="1">
              <a:buClr>
                <a:srgbClr val="800000"/>
              </a:buClr>
              <a:buFontTx/>
              <a:buChar char="•"/>
            </a:pPr>
            <a:endParaRPr lang="en-US" sz="2400" dirty="0">
              <a:solidFill>
                <a:schemeClr val="tx1">
                  <a:lumMod val="65000"/>
                  <a:lumOff val="35000"/>
                </a:schemeClr>
              </a:solidFill>
              <a:effectLst>
                <a:outerShdw blurRad="38100" dist="38100" dir="2700000" algn="tl">
                  <a:srgbClr val="000000">
                    <a:alpha val="43137"/>
                  </a:srgbClr>
                </a:outerShdw>
              </a:effectLst>
            </a:endParaRPr>
          </a:p>
        </p:txBody>
      </p:sp>
      <p:sp>
        <p:nvSpPr>
          <p:cNvPr id="63490" name="Rectangle 2"/>
          <p:cNvSpPr>
            <a:spLocks noGrp="1" noChangeArrowheads="1"/>
          </p:cNvSpPr>
          <p:nvPr>
            <p:ph type="title"/>
          </p:nvPr>
        </p:nvSpPr>
        <p:spPr/>
        <p:txBody>
          <a:bodyPr/>
          <a:lstStyle/>
          <a:p>
            <a:pPr eaLnBrk="1" hangingPunct="1">
              <a:defRPr/>
            </a:pPr>
            <a:r>
              <a:rPr lang="en-US" b="1" dirty="0">
                <a:solidFill>
                  <a:srgbClr val="FFCC00"/>
                </a:solidFill>
                <a:effectLst>
                  <a:outerShdw blurRad="38100" dist="38100" dir="2700000" algn="tl">
                    <a:srgbClr val="000000">
                      <a:alpha val="43137"/>
                    </a:srgbClr>
                  </a:outerShdw>
                </a:effectLst>
              </a:rPr>
              <a:t>          </a:t>
            </a:r>
            <a:r>
              <a:rPr lang="en-US" b="1" dirty="0">
                <a:solidFill>
                  <a:schemeClr val="tx1">
                    <a:lumMod val="65000"/>
                    <a:lumOff val="35000"/>
                  </a:schemeClr>
                </a:solidFill>
                <a:effectLst>
                  <a:outerShdw blurRad="38100" dist="38100" dir="2700000" algn="tl">
                    <a:srgbClr val="000000">
                      <a:alpha val="43137"/>
                    </a:srgbClr>
                  </a:outerShdw>
                </a:effectLst>
              </a:rPr>
              <a:t>Meniscal Repair</a:t>
            </a:r>
          </a:p>
        </p:txBody>
      </p:sp>
    </p:spTree>
    <p:extLst>
      <p:ext uri="{BB962C8B-B14F-4D97-AF65-F5344CB8AC3E}">
        <p14:creationId xmlns:p14="http://schemas.microsoft.com/office/powerpoint/2010/main" val="1488187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Nearly three quarters of anterior cruciate ligament (ACL) injuries are noncontact injuries.</a:t>
            </a:r>
          </a:p>
          <a:p>
            <a:r>
              <a:rPr lang="en-US" dirty="0"/>
              <a:t>Female athletes have been reported to sustain noncontact ACL injuries at a rate two  to eightfold greater than their male counterparts</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136587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solidFill>
                  <a:schemeClr val="tx1">
                    <a:lumMod val="65000"/>
                    <a:lumOff val="35000"/>
                  </a:schemeClr>
                </a:solidFill>
                <a:effectLst>
                  <a:outerShdw blurRad="38100" dist="38100" dir="2700000" algn="tl">
                    <a:srgbClr val="000000">
                      <a:alpha val="43137"/>
                    </a:srgbClr>
                  </a:outerShdw>
                </a:effectLst>
              </a:rPr>
              <a:t>Rehabilitation of the knee following</a:t>
            </a:r>
          </a:p>
          <a:p>
            <a:pPr marL="109728" indent="0">
              <a:buNone/>
            </a:pPr>
            <a:r>
              <a:rPr lang="en-US" dirty="0">
                <a:solidFill>
                  <a:schemeClr val="tx1">
                    <a:lumMod val="65000"/>
                    <a:lumOff val="35000"/>
                  </a:schemeClr>
                </a:solidFill>
                <a:effectLst>
                  <a:outerShdw blurRad="38100" dist="38100" dir="2700000" algn="tl">
                    <a:srgbClr val="000000">
                      <a:alpha val="43137"/>
                    </a:srgbClr>
                  </a:outerShdw>
                </a:effectLst>
              </a:rPr>
              <a:t>meniscus repair in conjunction</a:t>
            </a:r>
          </a:p>
          <a:p>
            <a:pPr marL="109728" indent="0">
              <a:buNone/>
            </a:pPr>
            <a:r>
              <a:rPr lang="en-US" dirty="0">
                <a:solidFill>
                  <a:schemeClr val="tx1">
                    <a:lumMod val="65000"/>
                    <a:lumOff val="35000"/>
                  </a:schemeClr>
                </a:solidFill>
                <a:effectLst>
                  <a:outerShdw blurRad="38100" dist="38100" dir="2700000" algn="tl">
                    <a:srgbClr val="000000">
                      <a:alpha val="43137"/>
                    </a:srgbClr>
                  </a:outerShdw>
                </a:effectLst>
              </a:rPr>
              <a:t>with an ACL reconstruction is similar</a:t>
            </a:r>
          </a:p>
          <a:p>
            <a:pPr marL="109728" indent="0">
              <a:buNone/>
            </a:pPr>
            <a:r>
              <a:rPr lang="en-US" dirty="0">
                <a:solidFill>
                  <a:schemeClr val="tx1">
                    <a:lumMod val="65000"/>
                    <a:lumOff val="35000"/>
                  </a:schemeClr>
                </a:solidFill>
                <a:effectLst>
                  <a:outerShdw blurRad="38100" dist="38100" dir="2700000" algn="tl">
                    <a:srgbClr val="000000">
                      <a:alpha val="43137"/>
                    </a:srgbClr>
                  </a:outerShdw>
                </a:effectLst>
              </a:rPr>
              <a:t>to the regimen for isolated meniscus</a:t>
            </a:r>
          </a:p>
          <a:p>
            <a:pPr marL="109728" indent="0">
              <a:buNone/>
            </a:pPr>
            <a:r>
              <a:rPr lang="en-US" dirty="0">
                <a:solidFill>
                  <a:schemeClr val="tx1">
                    <a:lumMod val="65000"/>
                    <a:lumOff val="35000"/>
                  </a:schemeClr>
                </a:solidFill>
                <a:effectLst>
                  <a:outerShdw blurRad="38100" dist="38100" dir="2700000" algn="tl">
                    <a:srgbClr val="000000">
                      <a:alpha val="43137"/>
                    </a:srgbClr>
                  </a:outerShdw>
                </a:effectLst>
              </a:rPr>
              <a:t>repair, </a:t>
            </a:r>
            <a:r>
              <a:rPr lang="en-US" u="sng" dirty="0">
                <a:solidFill>
                  <a:schemeClr val="tx1">
                    <a:lumMod val="65000"/>
                    <a:lumOff val="35000"/>
                  </a:schemeClr>
                </a:solidFill>
                <a:effectLst>
                  <a:outerShdw blurRad="38100" dist="38100" dir="2700000" algn="tl">
                    <a:srgbClr val="000000">
                      <a:alpha val="43137"/>
                    </a:srgbClr>
                  </a:outerShdw>
                </a:effectLst>
              </a:rPr>
              <a:t>with one exception</a:t>
            </a:r>
            <a:r>
              <a:rPr lang="en-US" dirty="0">
                <a:solidFill>
                  <a:schemeClr val="tx1">
                    <a:lumMod val="65000"/>
                    <a:lumOff val="35000"/>
                  </a:schemeClr>
                </a:solidFill>
                <a:effectLst>
                  <a:outerShdw blurRad="38100" dist="38100" dir="2700000" algn="tl">
                    <a:srgbClr val="000000">
                      <a:alpha val="43137"/>
                    </a:srgbClr>
                  </a:outerShdw>
                </a:effectLst>
              </a:rPr>
              <a:t>:  </a:t>
            </a:r>
          </a:p>
          <a:p>
            <a:pPr marL="109728" indent="0">
              <a:buNone/>
            </a:pPr>
            <a:r>
              <a:rPr lang="en-US" dirty="0">
                <a:solidFill>
                  <a:schemeClr val="tx1">
                    <a:lumMod val="65000"/>
                    <a:lumOff val="35000"/>
                  </a:schemeClr>
                </a:solidFill>
                <a:effectLst>
                  <a:outerShdw blurRad="38100" dist="38100" dir="2700000" algn="tl">
                    <a:srgbClr val="000000">
                      <a:alpha val="43137"/>
                    </a:srgbClr>
                  </a:outerShdw>
                </a:effectLst>
              </a:rPr>
              <a:t>To prevent the problem of </a:t>
            </a:r>
            <a:r>
              <a:rPr lang="en-US" dirty="0" err="1">
                <a:solidFill>
                  <a:schemeClr val="tx1">
                    <a:lumMod val="65000"/>
                    <a:lumOff val="35000"/>
                  </a:schemeClr>
                </a:solidFill>
                <a:effectLst>
                  <a:outerShdw blurRad="38100" dist="38100" dir="2700000" algn="tl">
                    <a:srgbClr val="000000">
                      <a:alpha val="43137"/>
                    </a:srgbClr>
                  </a:outerShdw>
                </a:effectLst>
              </a:rPr>
              <a:t>arthrofibrosis</a:t>
            </a:r>
            <a:endParaRPr lang="en-US" dirty="0">
              <a:solidFill>
                <a:schemeClr val="tx1">
                  <a:lumMod val="65000"/>
                  <a:lumOff val="35000"/>
                </a:schemeClr>
              </a:solidFill>
              <a:effectLst>
                <a:outerShdw blurRad="38100" dist="38100" dir="2700000" algn="tl">
                  <a:srgbClr val="000000">
                    <a:alpha val="43137"/>
                  </a:srgbClr>
                </a:outerShdw>
              </a:effectLst>
            </a:endParaRPr>
          </a:p>
          <a:p>
            <a:pPr marL="109728" indent="0">
              <a:buNone/>
            </a:pPr>
            <a:r>
              <a:rPr lang="en-US" dirty="0">
                <a:solidFill>
                  <a:schemeClr val="tx1">
                    <a:lumMod val="65000"/>
                    <a:lumOff val="35000"/>
                  </a:schemeClr>
                </a:solidFill>
                <a:effectLst>
                  <a:outerShdw blurRad="38100" dist="38100" dir="2700000" algn="tl">
                    <a:srgbClr val="000000">
                      <a:alpha val="43137"/>
                    </a:srgbClr>
                  </a:outerShdw>
                </a:effectLst>
              </a:rPr>
              <a:t>and loss of motion, it is imperative that knee motion be begun immediately in order to achieve full range of motion.</a:t>
            </a:r>
          </a:p>
        </p:txBody>
      </p:sp>
      <p:sp>
        <p:nvSpPr>
          <p:cNvPr id="3" name="Title 2"/>
          <p:cNvSpPr>
            <a:spLocks noGrp="1"/>
          </p:cNvSpPr>
          <p:nvPr>
            <p:ph type="title"/>
          </p:nvPr>
        </p:nvSpPr>
        <p:spPr/>
        <p:txBody>
          <a:bodyPr/>
          <a:lstStyle/>
          <a:p>
            <a:r>
              <a:rPr lang="en-US" dirty="0">
                <a:solidFill>
                  <a:schemeClr val="tx1">
                    <a:lumMod val="65000"/>
                    <a:lumOff val="35000"/>
                  </a:schemeClr>
                </a:solidFill>
                <a:effectLst>
                  <a:outerShdw blurRad="38100" dist="38100" dir="2700000" algn="tl">
                    <a:srgbClr val="000000">
                      <a:alpha val="43137"/>
                    </a:srgbClr>
                  </a:outerShdw>
                </a:effectLst>
              </a:rPr>
              <a:t>Meniscus  Repair</a:t>
            </a:r>
            <a:endParaRPr lang="en-US" dirty="0"/>
          </a:p>
        </p:txBody>
      </p:sp>
    </p:spTree>
    <p:extLst>
      <p:ext uri="{BB962C8B-B14F-4D97-AF65-F5344CB8AC3E}">
        <p14:creationId xmlns:p14="http://schemas.microsoft.com/office/powerpoint/2010/main" val="1068958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972008"/>
          </a:xfrm>
        </p:spPr>
        <p:txBody>
          <a:bodyPr>
            <a:normAutofit/>
          </a:bodyPr>
          <a:lstStyle/>
          <a:p>
            <a:r>
              <a:rPr lang="en-US" dirty="0"/>
              <a:t>MR diagnosis of partial ACL tear is difficult because various tear patterns may be seen.</a:t>
            </a:r>
          </a:p>
          <a:p>
            <a:r>
              <a:rPr lang="en-US" dirty="0"/>
              <a:t>Many partial tears demonstrate MR features that are indistinguishable from complete ACL tear, </a:t>
            </a:r>
            <a:r>
              <a:rPr lang="en-US" dirty="0" err="1"/>
              <a:t>mucoid</a:t>
            </a:r>
            <a:r>
              <a:rPr lang="en-US" dirty="0"/>
              <a:t> ACL degeneration or normal ACL</a:t>
            </a:r>
          </a:p>
          <a:p>
            <a:r>
              <a:rPr lang="en-US" dirty="0"/>
              <a:t>Radiologists should be descriptive in reporting on MR of ACL tears alerting the clinician to the possibility of partial tear.</a:t>
            </a:r>
          </a:p>
          <a:p>
            <a:endParaRPr lang="en-US" dirty="0"/>
          </a:p>
          <a:p>
            <a:pPr marL="109728" indent="0">
              <a:buNone/>
            </a:pPr>
            <a:r>
              <a:rPr lang="en-US" dirty="0"/>
              <a:t> </a:t>
            </a:r>
            <a:r>
              <a:rPr lang="en-US" sz="1800" b="1" dirty="0">
                <a:solidFill>
                  <a:srgbClr val="FF0000"/>
                </a:solidFill>
              </a:rPr>
              <a:t>Knee </a:t>
            </a:r>
            <a:r>
              <a:rPr lang="en-US" sz="1800" b="1" dirty="0" err="1">
                <a:solidFill>
                  <a:srgbClr val="FF0000"/>
                </a:solidFill>
              </a:rPr>
              <a:t>Surg</a:t>
            </a:r>
            <a:r>
              <a:rPr lang="en-US" sz="1800" b="1" dirty="0">
                <a:solidFill>
                  <a:srgbClr val="FF0000"/>
                </a:solidFill>
              </a:rPr>
              <a:t> Sports </a:t>
            </a:r>
            <a:r>
              <a:rPr lang="en-US" sz="1800" b="1" dirty="0" err="1">
                <a:solidFill>
                  <a:srgbClr val="FF0000"/>
                </a:solidFill>
              </a:rPr>
              <a:t>traumatol</a:t>
            </a:r>
            <a:r>
              <a:rPr lang="en-US" sz="1800" b="1" dirty="0">
                <a:solidFill>
                  <a:srgbClr val="FF0000"/>
                </a:solidFill>
              </a:rPr>
              <a:t> </a:t>
            </a:r>
            <a:r>
              <a:rPr lang="en-US" sz="1800" b="1" dirty="0" err="1">
                <a:solidFill>
                  <a:srgbClr val="FF0000"/>
                </a:solidFill>
              </a:rPr>
              <a:t>Arthrosc</a:t>
            </a:r>
            <a:r>
              <a:rPr lang="en-US" sz="1800" b="1" dirty="0">
                <a:solidFill>
                  <a:srgbClr val="FF0000"/>
                </a:solidFill>
              </a:rPr>
              <a:t>(2012-Feb) 20:256-261.</a:t>
            </a:r>
          </a:p>
        </p:txBody>
      </p:sp>
      <p:sp>
        <p:nvSpPr>
          <p:cNvPr id="3" name="Title 2"/>
          <p:cNvSpPr>
            <a:spLocks noGrp="1"/>
          </p:cNvSpPr>
          <p:nvPr>
            <p:ph type="title"/>
          </p:nvPr>
        </p:nvSpPr>
        <p:spPr/>
        <p:txBody>
          <a:bodyPr/>
          <a:lstStyle/>
          <a:p>
            <a:r>
              <a:rPr lang="en-US" dirty="0"/>
              <a:t>Partial tear of ACL</a:t>
            </a:r>
          </a:p>
        </p:txBody>
      </p:sp>
    </p:spTree>
    <p:extLst>
      <p:ext uri="{BB962C8B-B14F-4D97-AF65-F5344CB8AC3E}">
        <p14:creationId xmlns:p14="http://schemas.microsoft.com/office/powerpoint/2010/main" val="2287923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Hadji Upstairs\Pictures\ACL\Image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63" y="150096"/>
            <a:ext cx="2762953" cy="572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C:\Users\Hadji Upstairs\Pictures\ACL\Image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3672" y="2492896"/>
            <a:ext cx="5365776" cy="269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734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76325"/>
            <a:ext cx="7467600"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angle 3"/>
          <p:cNvSpPr>
            <a:spLocks noGrp="1" noChangeArrowheads="1"/>
          </p:cNvSpPr>
          <p:nvPr>
            <p:ph type="title" idx="4294967295"/>
          </p:nvPr>
        </p:nvSpPr>
        <p:spPr>
          <a:xfrm>
            <a:off x="685800" y="260648"/>
            <a:ext cx="7772400" cy="720080"/>
          </a:xfrm>
        </p:spPr>
        <p:style>
          <a:lnRef idx="2">
            <a:schemeClr val="accent1"/>
          </a:lnRef>
          <a:fillRef idx="1">
            <a:schemeClr val="lt1"/>
          </a:fillRef>
          <a:effectRef idx="0">
            <a:schemeClr val="accent1"/>
          </a:effectRef>
          <a:fontRef idx="minor">
            <a:schemeClr val="dk1"/>
          </a:fontRef>
        </p:style>
        <p:txBody>
          <a:bodyPr>
            <a:normAutofit/>
          </a:bodyPr>
          <a:lstStyle/>
          <a:p>
            <a:pPr eaLnBrk="1" hangingPunct="1">
              <a:defRPr/>
            </a:pPr>
            <a:r>
              <a:rPr lang="en-US" sz="2800" b="1" dirty="0">
                <a:solidFill>
                  <a:schemeClr val="bg1">
                    <a:lumMod val="65000"/>
                  </a:schemeClr>
                </a:solidFill>
              </a:rPr>
              <a:t>Right knee joint and menisci from above</a:t>
            </a:r>
          </a:p>
        </p:txBody>
      </p:sp>
    </p:spTree>
    <p:extLst>
      <p:ext uri="{BB962C8B-B14F-4D97-AF65-F5344CB8AC3E}">
        <p14:creationId xmlns:p14="http://schemas.microsoft.com/office/powerpoint/2010/main" val="394971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8" y="0"/>
            <a:ext cx="884767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056686"/>
            <a:ext cx="9071992" cy="4247317"/>
          </a:xfrm>
          <a:prstGeom prst="rect">
            <a:avLst/>
          </a:prstGeom>
        </p:spPr>
        <p:txBody>
          <a:bodyPr wrap="square">
            <a:spAutoFit/>
          </a:bodyPr>
          <a:lstStyle/>
          <a:p>
            <a:endParaRPr lang="en-US" dirty="0"/>
          </a:p>
          <a:p>
            <a:endParaRPr lang="en-US" b="1" u="sng" dirty="0"/>
          </a:p>
          <a:p>
            <a:endParaRPr lang="en-US" b="1" u="sng" dirty="0"/>
          </a:p>
          <a:p>
            <a:endParaRPr lang="en-US" b="1" u="sng" dirty="0"/>
          </a:p>
          <a:p>
            <a:r>
              <a:rPr lang="en-US" b="1" u="sng" dirty="0"/>
              <a:t>Single-bundle reconstruction</a:t>
            </a:r>
          </a:p>
          <a:p>
            <a:r>
              <a:rPr lang="en-US" b="1" dirty="0">
                <a:solidFill>
                  <a:schemeClr val="tx1">
                    <a:lumMod val="50000"/>
                    <a:lumOff val="50000"/>
                  </a:schemeClr>
                </a:solidFill>
              </a:rPr>
              <a:t>Proven success</a:t>
            </a:r>
          </a:p>
          <a:p>
            <a:r>
              <a:rPr lang="en-US" b="1" dirty="0">
                <a:solidFill>
                  <a:schemeClr val="tx1">
                    <a:lumMod val="50000"/>
                    <a:lumOff val="50000"/>
                  </a:schemeClr>
                </a:solidFill>
              </a:rPr>
              <a:t>Greater technical ease</a:t>
            </a:r>
          </a:p>
          <a:p>
            <a:r>
              <a:rPr lang="en-US" b="1" dirty="0">
                <a:solidFill>
                  <a:schemeClr val="tx1">
                    <a:lumMod val="50000"/>
                    <a:lumOff val="50000"/>
                  </a:schemeClr>
                </a:solidFill>
              </a:rPr>
              <a:t>Less tunnel widening</a:t>
            </a:r>
          </a:p>
          <a:p>
            <a:r>
              <a:rPr lang="en-US" b="1" dirty="0">
                <a:solidFill>
                  <a:schemeClr val="tx1">
                    <a:lumMod val="50000"/>
                    <a:lumOff val="50000"/>
                  </a:schemeClr>
                </a:solidFill>
              </a:rPr>
              <a:t>Fewer complications</a:t>
            </a:r>
          </a:p>
          <a:p>
            <a:r>
              <a:rPr lang="en-US" b="1" dirty="0">
                <a:solidFill>
                  <a:schemeClr val="tx1">
                    <a:lumMod val="50000"/>
                    <a:lumOff val="50000"/>
                  </a:schemeClr>
                </a:solidFill>
              </a:rPr>
              <a:t>Easier revision</a:t>
            </a:r>
          </a:p>
          <a:p>
            <a:r>
              <a:rPr lang="en-US" b="1" dirty="0">
                <a:solidFill>
                  <a:schemeClr val="tx1">
                    <a:lumMod val="50000"/>
                    <a:lumOff val="50000"/>
                  </a:schemeClr>
                </a:solidFill>
              </a:rPr>
              <a:t>Lower graft cost for surgeons</a:t>
            </a:r>
          </a:p>
          <a:p>
            <a:r>
              <a:rPr lang="en-US" b="1" dirty="0">
                <a:solidFill>
                  <a:schemeClr val="tx1">
                    <a:lumMod val="50000"/>
                    <a:lumOff val="50000"/>
                  </a:schemeClr>
                </a:solidFill>
              </a:rPr>
              <a:t>using allograft ($1,800 to $3,000less)</a:t>
            </a:r>
          </a:p>
          <a:p>
            <a:r>
              <a:rPr lang="en-US" b="1" dirty="0">
                <a:solidFill>
                  <a:schemeClr val="tx1">
                    <a:lumMod val="50000"/>
                    <a:lumOff val="50000"/>
                  </a:schemeClr>
                </a:solidFill>
              </a:rPr>
              <a:t>Lower implant cost</a:t>
            </a:r>
          </a:p>
          <a:p>
            <a:r>
              <a:rPr lang="en-US" b="1" dirty="0">
                <a:solidFill>
                  <a:schemeClr val="tx1">
                    <a:lumMod val="50000"/>
                    <a:lumOff val="50000"/>
                  </a:schemeClr>
                </a:solidFill>
              </a:rPr>
              <a:t>Shorter surgical time</a:t>
            </a:r>
          </a:p>
          <a:p>
            <a:endParaRPr lang="en-US" dirty="0"/>
          </a:p>
        </p:txBody>
      </p:sp>
      <p:sp>
        <p:nvSpPr>
          <p:cNvPr id="3" name="Rectangle 2"/>
          <p:cNvSpPr/>
          <p:nvPr/>
        </p:nvSpPr>
        <p:spPr>
          <a:xfrm>
            <a:off x="4772020" y="3131770"/>
            <a:ext cx="4288532" cy="923330"/>
          </a:xfrm>
          <a:prstGeom prst="rect">
            <a:avLst/>
          </a:prstGeom>
        </p:spPr>
        <p:txBody>
          <a:bodyPr wrap="square">
            <a:spAutoFit/>
          </a:bodyPr>
          <a:lstStyle/>
          <a:p>
            <a:pPr lvl="0"/>
            <a:r>
              <a:rPr lang="en-US" b="1" u="sng" dirty="0">
                <a:solidFill>
                  <a:schemeClr val="accent4">
                    <a:lumMod val="75000"/>
                  </a:schemeClr>
                </a:solidFill>
                <a:effectLst>
                  <a:outerShdw blurRad="38100" dist="38100" dir="2700000" algn="tl">
                    <a:srgbClr val="000000">
                      <a:alpha val="43137"/>
                    </a:srgbClr>
                  </a:outerShdw>
                </a:effectLst>
              </a:rPr>
              <a:t>Double-bundle reconstruction</a:t>
            </a:r>
          </a:p>
          <a:p>
            <a:pPr lvl="0"/>
            <a:r>
              <a:rPr lang="en-US" dirty="0">
                <a:solidFill>
                  <a:schemeClr val="accent4">
                    <a:lumMod val="75000"/>
                  </a:schemeClr>
                </a:solidFill>
                <a:effectLst>
                  <a:outerShdw blurRad="38100" dist="38100" dir="2700000" algn="tl">
                    <a:srgbClr val="000000">
                      <a:alpha val="43137"/>
                    </a:srgbClr>
                  </a:outerShdw>
                </a:effectLst>
              </a:rPr>
              <a:t>Greater rotatory stability</a:t>
            </a:r>
          </a:p>
          <a:p>
            <a:pPr lvl="0"/>
            <a:r>
              <a:rPr lang="en-US" dirty="0">
                <a:solidFill>
                  <a:schemeClr val="accent4">
                    <a:lumMod val="75000"/>
                  </a:schemeClr>
                </a:solidFill>
                <a:effectLst>
                  <a:outerShdw blurRad="38100" dist="38100" dir="2700000" algn="tl">
                    <a:srgbClr val="000000">
                      <a:alpha val="43137"/>
                    </a:srgbClr>
                  </a:outerShdw>
                </a:effectLst>
              </a:rPr>
              <a:t>More normal knee kinematics34</a:t>
            </a:r>
          </a:p>
        </p:txBody>
      </p:sp>
      <p:sp>
        <p:nvSpPr>
          <p:cNvPr id="4" name="Rectangle 3"/>
          <p:cNvSpPr/>
          <p:nvPr/>
        </p:nvSpPr>
        <p:spPr>
          <a:xfrm>
            <a:off x="422227" y="2736304"/>
            <a:ext cx="8460432" cy="369332"/>
          </a:xfrm>
          <a:prstGeom prst="rect">
            <a:avLst/>
          </a:prstGeom>
        </p:spPr>
        <p:txBody>
          <a:bodyPr wrap="square">
            <a:spAutoFit/>
          </a:bodyPr>
          <a:lstStyle/>
          <a:p>
            <a:pPr lvl="0"/>
            <a:r>
              <a:rPr lang="en-US" u="sng" dirty="0">
                <a:solidFill>
                  <a:prstClr val="black"/>
                </a:solidFill>
                <a:effectLst>
                  <a:outerShdw blurRad="38100" dist="38100" dir="2700000" algn="tl">
                    <a:srgbClr val="000000">
                      <a:alpha val="43137"/>
                    </a:srgbClr>
                  </a:outerShdw>
                </a:effectLst>
              </a:rPr>
              <a:t>Advantages of Single  - Versus -  Double-bundle Reconstruction</a:t>
            </a:r>
          </a:p>
        </p:txBody>
      </p:sp>
    </p:spTree>
    <p:extLst>
      <p:ext uri="{BB962C8B-B14F-4D97-AF65-F5344CB8AC3E}">
        <p14:creationId xmlns:p14="http://schemas.microsoft.com/office/powerpoint/2010/main" val="2310454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077" y="1340768"/>
            <a:ext cx="8964488" cy="4185761"/>
          </a:xfrm>
          <a:prstGeom prst="rect">
            <a:avLst/>
          </a:prstGeom>
        </p:spPr>
        <p:txBody>
          <a:bodyPr wrap="square">
            <a:spAutoFit/>
          </a:bodyPr>
          <a:lstStyle/>
          <a:p>
            <a:r>
              <a:rPr lang="en-US" sz="2400" b="1" dirty="0"/>
              <a:t>           </a:t>
            </a:r>
            <a:r>
              <a:rPr lang="en-US" sz="2400" b="1" u="sng" dirty="0">
                <a:effectLst>
                  <a:outerShdw blurRad="38100" dist="38100" dir="2700000" algn="tl">
                    <a:srgbClr val="000000">
                      <a:alpha val="43137"/>
                    </a:srgbClr>
                  </a:outerShdw>
                </a:effectLst>
              </a:rPr>
              <a:t>Advantages  of </a:t>
            </a:r>
            <a:r>
              <a:rPr lang="en-US" sz="2400" b="1" u="sng" dirty="0" err="1">
                <a:effectLst>
                  <a:outerShdw blurRad="38100" dist="38100" dir="2700000" algn="tl">
                    <a:srgbClr val="000000">
                      <a:alpha val="43137"/>
                    </a:srgbClr>
                  </a:outerShdw>
                </a:effectLst>
              </a:rPr>
              <a:t>Autograft</a:t>
            </a:r>
            <a:r>
              <a:rPr lang="en-US" sz="2400" b="1" u="sng" dirty="0">
                <a:effectLst>
                  <a:outerShdw blurRad="38100" dist="38100" dir="2700000" algn="tl">
                    <a:srgbClr val="000000">
                      <a:alpha val="43137"/>
                    </a:srgbClr>
                  </a:outerShdw>
                </a:effectLst>
              </a:rPr>
              <a:t>  and  Allograft   </a:t>
            </a:r>
          </a:p>
          <a:p>
            <a:endParaRPr lang="en-US" sz="2400" b="1" u="sng" dirty="0">
              <a:effectLst>
                <a:outerShdw blurRad="38100" dist="38100" dir="2700000" algn="tl">
                  <a:srgbClr val="000000">
                    <a:alpha val="43137"/>
                  </a:srgbClr>
                </a:outerShdw>
              </a:effectLst>
            </a:endParaRPr>
          </a:p>
          <a:p>
            <a:endParaRPr lang="en-US" sz="2000" b="1" u="sng" dirty="0">
              <a:effectLst>
                <a:outerShdw blurRad="38100" dist="38100" dir="2700000" algn="tl">
                  <a:srgbClr val="000000">
                    <a:alpha val="43137"/>
                  </a:srgbClr>
                </a:outerShdw>
              </a:effectLst>
            </a:endParaRPr>
          </a:p>
          <a:p>
            <a:endParaRPr lang="en-US" sz="2000" b="1" u="sng" dirty="0">
              <a:effectLst>
                <a:outerShdw blurRad="38100" dist="38100" dir="2700000" algn="tl">
                  <a:srgbClr val="000000">
                    <a:alpha val="43137"/>
                  </a:srgbClr>
                </a:outerShdw>
              </a:effectLst>
            </a:endParaRPr>
          </a:p>
          <a:p>
            <a:r>
              <a:rPr lang="en-US" sz="2000" b="1" u="sng" dirty="0" err="1">
                <a:solidFill>
                  <a:schemeClr val="tx1">
                    <a:lumMod val="50000"/>
                    <a:lumOff val="50000"/>
                  </a:schemeClr>
                </a:solidFill>
                <a:effectLst>
                  <a:outerShdw blurRad="38100" dist="38100" dir="2700000" algn="tl">
                    <a:srgbClr val="000000">
                      <a:alpha val="43137"/>
                    </a:srgbClr>
                  </a:outerShdw>
                </a:effectLst>
              </a:rPr>
              <a:t>Autograft</a:t>
            </a:r>
            <a:endParaRPr lang="en-US" sz="2000" b="1" u="sng" dirty="0">
              <a:solidFill>
                <a:schemeClr val="tx1">
                  <a:lumMod val="50000"/>
                  <a:lumOff val="50000"/>
                </a:schemeClr>
              </a:solidFill>
              <a:effectLst>
                <a:outerShdw blurRad="38100" dist="38100" dir="2700000" algn="tl">
                  <a:srgbClr val="000000">
                    <a:alpha val="43137"/>
                  </a:srgbClr>
                </a:outerShdw>
              </a:effectLst>
            </a:endParaRPr>
          </a:p>
          <a:p>
            <a:endParaRPr lang="en-US" sz="1400" dirty="0">
              <a:solidFill>
                <a:schemeClr val="tx1">
                  <a:lumMod val="50000"/>
                  <a:lumOff val="50000"/>
                </a:schemeClr>
              </a:solidFill>
            </a:endParaRPr>
          </a:p>
          <a:p>
            <a:r>
              <a:rPr lang="en-US" b="1" dirty="0">
                <a:solidFill>
                  <a:schemeClr val="tx1">
                    <a:lumMod val="50000"/>
                    <a:lumOff val="50000"/>
                  </a:schemeClr>
                </a:solidFill>
              </a:rPr>
              <a:t>Higher normal stability rate and</a:t>
            </a:r>
          </a:p>
          <a:p>
            <a:r>
              <a:rPr lang="en-US" b="1" dirty="0">
                <a:solidFill>
                  <a:schemeClr val="tx1">
                    <a:lumMod val="50000"/>
                    <a:lumOff val="50000"/>
                  </a:schemeClr>
                </a:solidFill>
              </a:rPr>
              <a:t>lower graft failure rate 1</a:t>
            </a:r>
          </a:p>
          <a:p>
            <a:r>
              <a:rPr lang="en-US" b="1" dirty="0">
                <a:solidFill>
                  <a:schemeClr val="tx1">
                    <a:lumMod val="50000"/>
                    <a:lumOff val="50000"/>
                  </a:schemeClr>
                </a:solidFill>
              </a:rPr>
              <a:t>Lower infection rate 2</a:t>
            </a:r>
          </a:p>
          <a:p>
            <a:r>
              <a:rPr lang="en-US" b="1" dirty="0">
                <a:solidFill>
                  <a:schemeClr val="tx1">
                    <a:lumMod val="50000"/>
                    <a:lumOff val="50000"/>
                  </a:schemeClr>
                </a:solidFill>
              </a:rPr>
              <a:t>No risk of disease transmission</a:t>
            </a:r>
          </a:p>
          <a:p>
            <a:r>
              <a:rPr lang="en-US" b="1" dirty="0">
                <a:solidFill>
                  <a:schemeClr val="tx1">
                    <a:lumMod val="50000"/>
                    <a:lumOff val="50000"/>
                  </a:schemeClr>
                </a:solidFill>
              </a:rPr>
              <a:t>No risk of immune reaction3</a:t>
            </a:r>
          </a:p>
          <a:p>
            <a:r>
              <a:rPr lang="en-US" b="1" dirty="0">
                <a:solidFill>
                  <a:schemeClr val="tx1">
                    <a:lumMod val="50000"/>
                    <a:lumOff val="50000"/>
                  </a:schemeClr>
                </a:solidFill>
              </a:rPr>
              <a:t>Lower cost 4</a:t>
            </a:r>
          </a:p>
          <a:p>
            <a:r>
              <a:rPr lang="en-US" b="1" dirty="0">
                <a:solidFill>
                  <a:schemeClr val="tx1">
                    <a:lumMod val="50000"/>
                    <a:lumOff val="50000"/>
                  </a:schemeClr>
                </a:solidFill>
              </a:rPr>
              <a:t>Faster graft incorporation/faster</a:t>
            </a:r>
          </a:p>
          <a:p>
            <a:r>
              <a:rPr lang="en-US" b="1" dirty="0">
                <a:solidFill>
                  <a:schemeClr val="tx1">
                    <a:lumMod val="50000"/>
                    <a:lumOff val="50000"/>
                  </a:schemeClr>
                </a:solidFill>
              </a:rPr>
              <a:t>return to full activities5</a:t>
            </a:r>
          </a:p>
        </p:txBody>
      </p:sp>
      <p:sp>
        <p:nvSpPr>
          <p:cNvPr id="3" name="Rectangle 2"/>
          <p:cNvSpPr/>
          <p:nvPr/>
        </p:nvSpPr>
        <p:spPr>
          <a:xfrm>
            <a:off x="4427984" y="2636912"/>
            <a:ext cx="4716016" cy="2554545"/>
          </a:xfrm>
          <a:prstGeom prst="rect">
            <a:avLst/>
          </a:prstGeom>
        </p:spPr>
        <p:txBody>
          <a:bodyPr wrap="square">
            <a:spAutoFit/>
          </a:bodyPr>
          <a:lstStyle/>
          <a:p>
            <a:pPr lvl="0"/>
            <a:r>
              <a:rPr lang="en-US" sz="2000" b="1" u="sng" dirty="0">
                <a:solidFill>
                  <a:schemeClr val="accent4">
                    <a:lumMod val="75000"/>
                  </a:schemeClr>
                </a:solidFill>
                <a:effectLst>
                  <a:outerShdw blurRad="38100" dist="38100" dir="2700000" algn="tl">
                    <a:srgbClr val="000000">
                      <a:alpha val="43137"/>
                    </a:srgbClr>
                  </a:outerShdw>
                </a:effectLst>
              </a:rPr>
              <a:t>Allograft</a:t>
            </a:r>
          </a:p>
          <a:p>
            <a:pPr lvl="0"/>
            <a:endParaRPr lang="en-US" sz="1400" dirty="0">
              <a:solidFill>
                <a:schemeClr val="accent4">
                  <a:lumMod val="75000"/>
                </a:schemeClr>
              </a:solidFill>
              <a:effectLst>
                <a:outerShdw blurRad="38100" dist="38100" dir="2700000" algn="tl">
                  <a:srgbClr val="000000">
                    <a:alpha val="43137"/>
                  </a:srgbClr>
                </a:outerShdw>
              </a:effectLst>
            </a:endParaRPr>
          </a:p>
          <a:p>
            <a:pPr lvl="0"/>
            <a:r>
              <a:rPr lang="en-US" dirty="0">
                <a:solidFill>
                  <a:schemeClr val="accent4">
                    <a:lumMod val="75000"/>
                  </a:schemeClr>
                </a:solidFill>
                <a:effectLst>
                  <a:outerShdw blurRad="38100" dist="38100" dir="2700000" algn="tl">
                    <a:srgbClr val="000000">
                      <a:alpha val="43137"/>
                    </a:srgbClr>
                  </a:outerShdw>
                </a:effectLst>
              </a:rPr>
              <a:t>Faster immediate postoperative recovery</a:t>
            </a:r>
          </a:p>
          <a:p>
            <a:pPr lvl="0"/>
            <a:r>
              <a:rPr lang="en-US" dirty="0">
                <a:solidFill>
                  <a:schemeClr val="accent4">
                    <a:lumMod val="75000"/>
                  </a:schemeClr>
                </a:solidFill>
                <a:effectLst>
                  <a:outerShdw blurRad="38100" dist="38100" dir="2700000" algn="tl">
                    <a:srgbClr val="000000">
                      <a:alpha val="43137"/>
                    </a:srgbClr>
                  </a:outerShdw>
                </a:effectLst>
              </a:rPr>
              <a:t>Less postoperative pain</a:t>
            </a:r>
          </a:p>
          <a:p>
            <a:pPr lvl="0"/>
            <a:r>
              <a:rPr lang="en-US" dirty="0">
                <a:solidFill>
                  <a:schemeClr val="accent4">
                    <a:lumMod val="75000"/>
                  </a:schemeClr>
                </a:solidFill>
                <a:effectLst>
                  <a:outerShdw blurRad="38100" dist="38100" dir="2700000" algn="tl">
                    <a:srgbClr val="000000">
                      <a:alpha val="43137"/>
                    </a:srgbClr>
                  </a:outerShdw>
                </a:effectLst>
              </a:rPr>
              <a:t>Graft harvest not part of surgery</a:t>
            </a:r>
          </a:p>
          <a:p>
            <a:pPr lvl="0"/>
            <a:r>
              <a:rPr lang="en-US" dirty="0">
                <a:solidFill>
                  <a:schemeClr val="accent4">
                    <a:lumMod val="75000"/>
                  </a:schemeClr>
                </a:solidFill>
                <a:effectLst>
                  <a:outerShdw blurRad="38100" dist="38100" dir="2700000" algn="tl">
                    <a:srgbClr val="000000">
                      <a:alpha val="43137"/>
                    </a:srgbClr>
                  </a:outerShdw>
                </a:effectLst>
              </a:rPr>
              <a:t>No donor site morbidity</a:t>
            </a:r>
          </a:p>
          <a:p>
            <a:pPr lvl="0"/>
            <a:r>
              <a:rPr lang="en-US" dirty="0">
                <a:solidFill>
                  <a:schemeClr val="accent4">
                    <a:lumMod val="75000"/>
                  </a:schemeClr>
                </a:solidFill>
                <a:effectLst>
                  <a:outerShdw blurRad="38100" dist="38100" dir="2700000" algn="tl">
                    <a:srgbClr val="000000">
                      <a:alpha val="43137"/>
                    </a:srgbClr>
                  </a:outerShdw>
                </a:effectLst>
              </a:rPr>
              <a:t>Larger grafts available for</a:t>
            </a:r>
          </a:p>
          <a:p>
            <a:pPr lvl="0"/>
            <a:r>
              <a:rPr lang="en-US" dirty="0">
                <a:solidFill>
                  <a:schemeClr val="accent4">
                    <a:lumMod val="75000"/>
                  </a:schemeClr>
                </a:solidFill>
                <a:effectLst>
                  <a:outerShdw blurRad="38100" dist="38100" dir="2700000" algn="tl">
                    <a:srgbClr val="000000">
                      <a:alpha val="43137"/>
                    </a:srgbClr>
                  </a:outerShdw>
                </a:effectLst>
              </a:rPr>
              <a:t>double-bundle reconstruction</a:t>
            </a:r>
          </a:p>
          <a:p>
            <a:pPr lvl="0"/>
            <a:r>
              <a:rPr lang="en-US" dirty="0">
                <a:solidFill>
                  <a:schemeClr val="accent4">
                    <a:lumMod val="75000"/>
                  </a:schemeClr>
                </a:solidFill>
                <a:effectLst>
                  <a:outerShdw blurRad="38100" dist="38100" dir="2700000" algn="tl">
                    <a:srgbClr val="000000">
                      <a:alpha val="43137"/>
                    </a:srgbClr>
                  </a:outerShdw>
                </a:effectLst>
              </a:rPr>
              <a:t>Improved </a:t>
            </a:r>
            <a:r>
              <a:rPr lang="en-US" dirty="0" err="1">
                <a:solidFill>
                  <a:schemeClr val="accent4">
                    <a:lumMod val="75000"/>
                  </a:schemeClr>
                </a:solidFill>
                <a:effectLst>
                  <a:outerShdw blurRad="38100" dist="38100" dir="2700000" algn="tl">
                    <a:srgbClr val="000000">
                      <a:alpha val="43137"/>
                    </a:srgbClr>
                  </a:outerShdw>
                </a:effectLst>
              </a:rPr>
              <a:t>cosmesis</a:t>
            </a:r>
            <a:endParaRPr lang="en-US"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443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55" y="1129427"/>
            <a:ext cx="9144000" cy="4247317"/>
          </a:xfrm>
          <a:prstGeom prst="rect">
            <a:avLst/>
          </a:prstGeom>
        </p:spPr>
        <p:txBody>
          <a:bodyPr wrap="square">
            <a:spAutoFit/>
          </a:bodyPr>
          <a:lstStyle/>
          <a:p>
            <a:r>
              <a:rPr lang="en-US" dirty="0"/>
              <a:t>Increased stability has been reported with both </a:t>
            </a:r>
            <a:r>
              <a:rPr lang="en-US" dirty="0" err="1">
                <a:solidFill>
                  <a:srgbClr val="0070C0"/>
                </a:solidFill>
              </a:rPr>
              <a:t>autografts</a:t>
            </a:r>
            <a:r>
              <a:rPr lang="en-US" dirty="0">
                <a:solidFill>
                  <a:srgbClr val="0070C0"/>
                </a:solidFill>
              </a:rPr>
              <a:t> </a:t>
            </a:r>
            <a:r>
              <a:rPr lang="en-US" dirty="0"/>
              <a:t>and</a:t>
            </a:r>
          </a:p>
          <a:p>
            <a:r>
              <a:rPr lang="en-US" dirty="0">
                <a:solidFill>
                  <a:srgbClr val="0070C0"/>
                </a:solidFill>
              </a:rPr>
              <a:t>allografts </a:t>
            </a:r>
            <a:r>
              <a:rPr lang="en-US" dirty="0"/>
              <a:t>for anterior cruciate ligament (ACL) reconstruction.</a:t>
            </a:r>
          </a:p>
          <a:p>
            <a:r>
              <a:rPr lang="en-US" dirty="0"/>
              <a:t>However, meta-analysis has shown significantly lower overall knee</a:t>
            </a:r>
          </a:p>
          <a:p>
            <a:r>
              <a:rPr lang="en-US" dirty="0"/>
              <a:t>stability rates and more than double the abnormal stability rate</a:t>
            </a:r>
          </a:p>
          <a:p>
            <a:r>
              <a:rPr lang="en-US" dirty="0"/>
              <a:t>with allografts. Some issues surrounding allograft sterilization (</a:t>
            </a:r>
            <a:r>
              <a:rPr lang="en-US" dirty="0" err="1"/>
              <a:t>ie</a:t>
            </a:r>
            <a:r>
              <a:rPr lang="en-US" dirty="0"/>
              <a:t>,</a:t>
            </a:r>
          </a:p>
          <a:p>
            <a:r>
              <a:rPr lang="en-US" dirty="0"/>
              <a:t>risk of disease transmission) are unresolved, and cost is also a concern.</a:t>
            </a:r>
          </a:p>
          <a:p>
            <a:endParaRPr lang="en-US" dirty="0"/>
          </a:p>
          <a:p>
            <a:r>
              <a:rPr lang="en-US" dirty="0">
                <a:solidFill>
                  <a:srgbClr val="0070C0"/>
                </a:solidFill>
              </a:rPr>
              <a:t>Single-bundle</a:t>
            </a:r>
            <a:r>
              <a:rPr lang="en-US" dirty="0"/>
              <a:t> ACL reconstruction can produce high stability</a:t>
            </a:r>
          </a:p>
          <a:p>
            <a:r>
              <a:rPr lang="en-US" dirty="0"/>
              <a:t>rates when tunnels are properly placed, but there is evidence that</a:t>
            </a:r>
          </a:p>
          <a:p>
            <a:endParaRPr lang="en-US" dirty="0"/>
          </a:p>
          <a:p>
            <a:r>
              <a:rPr lang="en-US" dirty="0">
                <a:solidFill>
                  <a:srgbClr val="0070C0"/>
                </a:solidFill>
              </a:rPr>
              <a:t>Double-bundle </a:t>
            </a:r>
            <a:r>
              <a:rPr lang="en-US" dirty="0"/>
              <a:t>repair may offer greater rotatory stability.</a:t>
            </a:r>
          </a:p>
          <a:p>
            <a:r>
              <a:rPr lang="en-US" dirty="0"/>
              <a:t>Cortical fixation has been associated with increased stability owing to the</a:t>
            </a:r>
          </a:p>
          <a:p>
            <a:r>
              <a:rPr lang="en-US" dirty="0"/>
              <a:t>high stiffness of cortical bone. Anterior and posterior approaches</a:t>
            </a:r>
          </a:p>
          <a:p>
            <a:r>
              <a:rPr lang="en-US" dirty="0"/>
              <a:t>are both recommended. The controversy related to single-bundle</a:t>
            </a:r>
          </a:p>
          <a:p>
            <a:r>
              <a:rPr lang="en-US" dirty="0"/>
              <a:t>versus double-bundle ACL reconstruction remains unresolved</a:t>
            </a:r>
          </a:p>
        </p:txBody>
      </p:sp>
      <p:sp>
        <p:nvSpPr>
          <p:cNvPr id="3" name="Rectangle 2"/>
          <p:cNvSpPr/>
          <p:nvPr/>
        </p:nvSpPr>
        <p:spPr>
          <a:xfrm>
            <a:off x="79743" y="404664"/>
            <a:ext cx="9036496" cy="707886"/>
          </a:xfrm>
          <a:prstGeom prst="rect">
            <a:avLst/>
          </a:prstGeom>
        </p:spPr>
        <p:txBody>
          <a:bodyPr wrap="square">
            <a:spAutoFit/>
          </a:bodyPr>
          <a:lstStyle/>
          <a:p>
            <a:r>
              <a:rPr lang="en-US" sz="2000" b="1" dirty="0">
                <a:solidFill>
                  <a:schemeClr val="tx1">
                    <a:lumMod val="50000"/>
                    <a:lumOff val="50000"/>
                  </a:schemeClr>
                </a:solidFill>
                <a:effectLst>
                  <a:outerShdw blurRad="38100" dist="38100" dir="2700000" algn="tl">
                    <a:srgbClr val="000000">
                      <a:alpha val="43137"/>
                    </a:srgbClr>
                  </a:outerShdw>
                </a:effectLst>
              </a:rPr>
              <a:t>Controversies in Soft-tissue Anterior Cruciate Ligament Reconstruction: Grafts , Bundles, Tunnels, Fixation , and Harvest</a:t>
            </a:r>
          </a:p>
        </p:txBody>
      </p:sp>
      <p:sp>
        <p:nvSpPr>
          <p:cNvPr id="4" name="Rectangle 3"/>
          <p:cNvSpPr/>
          <p:nvPr/>
        </p:nvSpPr>
        <p:spPr>
          <a:xfrm>
            <a:off x="179512" y="5797262"/>
            <a:ext cx="8712968" cy="461665"/>
          </a:xfrm>
          <a:prstGeom prst="rect">
            <a:avLst/>
          </a:prstGeom>
        </p:spPr>
        <p:txBody>
          <a:bodyPr wrap="square">
            <a:spAutoFit/>
          </a:bodyPr>
          <a:lstStyle/>
          <a:p>
            <a:r>
              <a:rPr lang="en-US" sz="1200" b="1" i="1" dirty="0">
                <a:solidFill>
                  <a:schemeClr val="accent2">
                    <a:lumMod val="75000"/>
                  </a:schemeClr>
                </a:solidFill>
              </a:rPr>
              <a:t>J Am </a:t>
            </a:r>
            <a:r>
              <a:rPr lang="en-US" sz="1200" b="1" i="1" dirty="0" err="1">
                <a:solidFill>
                  <a:schemeClr val="accent2">
                    <a:lumMod val="75000"/>
                  </a:schemeClr>
                </a:solidFill>
              </a:rPr>
              <a:t>Acad</a:t>
            </a:r>
            <a:r>
              <a:rPr lang="en-US" sz="1200" b="1" i="1" dirty="0">
                <a:solidFill>
                  <a:schemeClr val="accent2">
                    <a:lumMod val="75000"/>
                  </a:schemeClr>
                </a:solidFill>
              </a:rPr>
              <a:t> </a:t>
            </a:r>
            <a:r>
              <a:rPr lang="en-US" sz="1200" b="1" i="1" dirty="0" err="1">
                <a:solidFill>
                  <a:schemeClr val="accent2">
                    <a:lumMod val="75000"/>
                  </a:schemeClr>
                </a:solidFill>
              </a:rPr>
              <a:t>Orthop</a:t>
            </a:r>
            <a:r>
              <a:rPr lang="en-US" sz="1200" b="1" i="1" dirty="0">
                <a:solidFill>
                  <a:schemeClr val="accent2">
                    <a:lumMod val="75000"/>
                  </a:schemeClr>
                </a:solidFill>
              </a:rPr>
              <a:t> </a:t>
            </a:r>
            <a:r>
              <a:rPr lang="en-US" sz="1200" b="1" i="1" dirty="0" err="1">
                <a:solidFill>
                  <a:schemeClr val="accent2">
                    <a:lumMod val="75000"/>
                  </a:schemeClr>
                </a:solidFill>
              </a:rPr>
              <a:t>Surg</a:t>
            </a:r>
            <a:r>
              <a:rPr lang="en-US" sz="1200" b="1" i="1" dirty="0">
                <a:solidFill>
                  <a:schemeClr val="accent2">
                    <a:lumMod val="75000"/>
                  </a:schemeClr>
                </a:solidFill>
              </a:rPr>
              <a:t> </a:t>
            </a:r>
            <a:r>
              <a:rPr lang="en-US" sz="1200" b="1" dirty="0">
                <a:solidFill>
                  <a:schemeClr val="accent2">
                    <a:lumMod val="75000"/>
                  </a:schemeClr>
                </a:solidFill>
              </a:rPr>
              <a:t>2008;16:376-384Copyright 2008 by the </a:t>
            </a:r>
            <a:r>
              <a:rPr lang="en-US" sz="1200" b="1" dirty="0" err="1">
                <a:solidFill>
                  <a:schemeClr val="accent2">
                    <a:lumMod val="75000"/>
                  </a:schemeClr>
                </a:solidFill>
              </a:rPr>
              <a:t>AmericanAcademy</a:t>
            </a:r>
            <a:r>
              <a:rPr lang="en-US" sz="1200" b="1" dirty="0">
                <a:solidFill>
                  <a:schemeClr val="accent2">
                    <a:lumMod val="75000"/>
                  </a:schemeClr>
                </a:solidFill>
              </a:rPr>
              <a:t> of </a:t>
            </a:r>
            <a:r>
              <a:rPr lang="en-US" sz="1200" b="1" dirty="0" err="1">
                <a:solidFill>
                  <a:schemeClr val="accent2">
                    <a:lumMod val="75000"/>
                  </a:schemeClr>
                </a:solidFill>
              </a:rPr>
              <a:t>Orthopaedic</a:t>
            </a:r>
            <a:r>
              <a:rPr lang="en-US" sz="1200" b="1" dirty="0">
                <a:solidFill>
                  <a:schemeClr val="accent2">
                    <a:lumMod val="75000"/>
                  </a:schemeClr>
                </a:solidFill>
              </a:rPr>
              <a:t> Surgeons.</a:t>
            </a:r>
          </a:p>
          <a:p>
            <a:r>
              <a:rPr lang="en-US" sz="1200" dirty="0"/>
              <a:t>                                 </a:t>
            </a:r>
            <a:r>
              <a:rPr lang="en-US" sz="1200" b="1" dirty="0">
                <a:solidFill>
                  <a:schemeClr val="accent2">
                    <a:lumMod val="75000"/>
                  </a:schemeClr>
                </a:solidFill>
              </a:rPr>
              <a:t>Chadwick C. </a:t>
            </a:r>
            <a:r>
              <a:rPr lang="en-US" sz="1200" b="1" dirty="0" err="1">
                <a:solidFill>
                  <a:schemeClr val="accent2">
                    <a:lumMod val="75000"/>
                  </a:schemeClr>
                </a:solidFill>
              </a:rPr>
              <a:t>Prodromos</a:t>
            </a:r>
            <a:r>
              <a:rPr lang="en-US" sz="1200" b="1" dirty="0">
                <a:solidFill>
                  <a:schemeClr val="accent2">
                    <a:lumMod val="75000"/>
                  </a:schemeClr>
                </a:solidFill>
              </a:rPr>
              <a:t>, </a:t>
            </a:r>
            <a:r>
              <a:rPr lang="en-US" sz="1200" b="1" dirty="0" err="1">
                <a:solidFill>
                  <a:schemeClr val="accent2">
                    <a:lumMod val="75000"/>
                  </a:schemeClr>
                </a:solidFill>
              </a:rPr>
              <a:t>MDFreddie</a:t>
            </a:r>
            <a:r>
              <a:rPr lang="en-US" sz="1200" b="1" dirty="0">
                <a:solidFill>
                  <a:schemeClr val="accent2">
                    <a:lumMod val="75000"/>
                  </a:schemeClr>
                </a:solidFill>
              </a:rPr>
              <a:t> H. Fu, </a:t>
            </a:r>
            <a:r>
              <a:rPr lang="en-US" sz="1200" b="1" dirty="0" err="1">
                <a:solidFill>
                  <a:schemeClr val="accent2">
                    <a:lumMod val="75000"/>
                  </a:schemeClr>
                </a:solidFill>
              </a:rPr>
              <a:t>MDStephen</a:t>
            </a:r>
            <a:r>
              <a:rPr lang="en-US" sz="1200" b="1" dirty="0">
                <a:solidFill>
                  <a:schemeClr val="accent2">
                    <a:lumMod val="75000"/>
                  </a:schemeClr>
                </a:solidFill>
              </a:rPr>
              <a:t> M. Howell, MD</a:t>
            </a:r>
          </a:p>
        </p:txBody>
      </p:sp>
    </p:spTree>
    <p:extLst>
      <p:ext uri="{BB962C8B-B14F-4D97-AF65-F5344CB8AC3E}">
        <p14:creationId xmlns:p14="http://schemas.microsoft.com/office/powerpoint/2010/main" val="2738699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2400" b="1" u="sng" dirty="0">
                <a:solidFill>
                  <a:schemeClr val="tx1">
                    <a:lumMod val="50000"/>
                    <a:lumOff val="50000"/>
                  </a:schemeClr>
                </a:solidFill>
                <a:effectLst>
                  <a:outerShdw blurRad="38100" dist="38100" dir="2700000" algn="tl">
                    <a:srgbClr val="000000">
                      <a:alpha val="43137"/>
                    </a:srgbClr>
                  </a:outerShdw>
                </a:effectLst>
              </a:rPr>
              <a:t>Age itself – not a contraindication for ACL surgery</a:t>
            </a:r>
          </a:p>
          <a:p>
            <a:pPr marL="109728" indent="0">
              <a:buNone/>
            </a:pPr>
            <a:endParaRPr lang="en-US" sz="2400" b="1" u="sng" dirty="0">
              <a:solidFill>
                <a:schemeClr val="tx1">
                  <a:lumMod val="50000"/>
                  <a:lumOff val="50000"/>
                </a:schemeClr>
              </a:solidFill>
              <a:effectLst>
                <a:outerShdw blurRad="38100" dist="38100" dir="2700000" algn="tl">
                  <a:srgbClr val="000000">
                    <a:alpha val="43137"/>
                  </a:srgbClr>
                </a:outerShdw>
              </a:effectLst>
            </a:endParaRPr>
          </a:p>
          <a:p>
            <a:r>
              <a:rPr lang="en-US" sz="2400" b="1" dirty="0">
                <a:solidFill>
                  <a:schemeClr val="tx1">
                    <a:lumMod val="50000"/>
                    <a:lumOff val="50000"/>
                  </a:schemeClr>
                </a:solidFill>
                <a:effectLst>
                  <a:outerShdw blurRad="38100" dist="38100" dir="2700000" algn="tl">
                    <a:srgbClr val="000000">
                      <a:alpha val="43137"/>
                    </a:srgbClr>
                  </a:outerShdw>
                </a:effectLst>
              </a:rPr>
              <a:t>   Physiological age</a:t>
            </a:r>
          </a:p>
          <a:p>
            <a:r>
              <a:rPr lang="en-US" sz="2400" b="1" dirty="0">
                <a:solidFill>
                  <a:schemeClr val="tx1">
                    <a:lumMod val="50000"/>
                    <a:lumOff val="50000"/>
                  </a:schemeClr>
                </a:solidFill>
                <a:effectLst>
                  <a:outerShdw blurRad="38100" dist="38100" dir="2700000" algn="tl">
                    <a:srgbClr val="000000">
                      <a:alpha val="43137"/>
                    </a:srgbClr>
                  </a:outerShdw>
                </a:effectLst>
              </a:rPr>
              <a:t>   Condition of the knee at the time of examination</a:t>
            </a:r>
          </a:p>
          <a:p>
            <a:r>
              <a:rPr lang="en-US" sz="2400" b="1" dirty="0">
                <a:solidFill>
                  <a:schemeClr val="tx1">
                    <a:lumMod val="50000"/>
                    <a:lumOff val="50000"/>
                  </a:schemeClr>
                </a:solidFill>
                <a:effectLst>
                  <a:outerShdw blurRad="38100" dist="38100" dir="2700000" algn="tl">
                    <a:srgbClr val="000000">
                      <a:alpha val="43137"/>
                    </a:srgbClr>
                  </a:outerShdw>
                </a:effectLst>
              </a:rPr>
              <a:t>   Expectancy of life </a:t>
            </a:r>
          </a:p>
          <a:p>
            <a:r>
              <a:rPr lang="en-US" sz="2400" b="1" dirty="0">
                <a:solidFill>
                  <a:schemeClr val="tx1">
                    <a:lumMod val="50000"/>
                    <a:lumOff val="50000"/>
                  </a:schemeClr>
                </a:solidFill>
                <a:effectLst>
                  <a:outerShdw blurRad="38100" dist="38100" dir="2700000" algn="tl">
                    <a:srgbClr val="000000">
                      <a:alpha val="43137"/>
                    </a:srgbClr>
                  </a:outerShdw>
                </a:effectLst>
              </a:rPr>
              <a:t>   Activity level   :</a:t>
            </a:r>
          </a:p>
          <a:p>
            <a:pPr marL="109728" indent="0">
              <a:buNone/>
            </a:pPr>
            <a:r>
              <a:rPr lang="en-US" sz="2400" b="1" dirty="0">
                <a:solidFill>
                  <a:schemeClr val="tx1">
                    <a:lumMod val="50000"/>
                    <a:lumOff val="50000"/>
                  </a:schemeClr>
                </a:solidFill>
                <a:effectLst>
                  <a:outerShdw blurRad="38100" dist="38100" dir="2700000" algn="tl">
                    <a:srgbClr val="000000">
                      <a:alpha val="43137"/>
                    </a:srgbClr>
                  </a:outerShdw>
                </a:effectLst>
              </a:rPr>
              <a:t>                More important that chronological age</a:t>
            </a:r>
          </a:p>
          <a:p>
            <a:endParaRPr lang="en-US" sz="2400" b="1" dirty="0">
              <a:solidFill>
                <a:schemeClr val="tx1">
                  <a:lumMod val="50000"/>
                  <a:lumOff val="50000"/>
                </a:schemeClr>
              </a:solidFill>
              <a:effectLst>
                <a:outerShdw blurRad="38100" dist="38100" dir="2700000" algn="tl">
                  <a:srgbClr val="000000">
                    <a:alpha val="43137"/>
                  </a:srgbClr>
                </a:outerShdw>
              </a:effectLst>
            </a:endParaRPr>
          </a:p>
          <a:p>
            <a:r>
              <a:rPr lang="en-US" sz="2400" b="1" dirty="0">
                <a:solidFill>
                  <a:schemeClr val="tx1">
                    <a:lumMod val="50000"/>
                    <a:lumOff val="50000"/>
                  </a:schemeClr>
                </a:solidFill>
                <a:effectLst>
                  <a:outerShdw blurRad="38100" dist="38100" dir="2700000" algn="tl">
                    <a:srgbClr val="000000">
                      <a:alpha val="43137"/>
                    </a:srgbClr>
                  </a:outerShdw>
                </a:effectLst>
              </a:rPr>
              <a:t>ACL Reconstruction is indicated to manage ACL-related secondary injury and prevent further lesions      </a:t>
            </a:r>
          </a:p>
        </p:txBody>
      </p:sp>
      <p:sp>
        <p:nvSpPr>
          <p:cNvPr id="3" name="Title 2"/>
          <p:cNvSpPr>
            <a:spLocks noGrp="1"/>
          </p:cNvSpPr>
          <p:nvPr>
            <p:ph type="title"/>
          </p:nvPr>
        </p:nvSpPr>
        <p:spPr/>
        <p:txBody>
          <a:bodyPr>
            <a:normAutofit/>
          </a:bodyPr>
          <a:lstStyle/>
          <a:p>
            <a:r>
              <a:rPr lang="en-US" sz="2800" dirty="0">
                <a:solidFill>
                  <a:schemeClr val="tx1">
                    <a:lumMod val="50000"/>
                    <a:lumOff val="50000"/>
                  </a:schemeClr>
                </a:solidFill>
                <a:effectLst>
                  <a:outerShdw blurRad="38100" dist="38100" dir="2700000" algn="tl">
                    <a:srgbClr val="000000">
                      <a:alpha val="43137"/>
                    </a:srgbClr>
                  </a:outerShdw>
                </a:effectLst>
              </a:rPr>
              <a:t>Surgery for ACL deficiency in patients over 50</a:t>
            </a:r>
          </a:p>
        </p:txBody>
      </p:sp>
      <p:sp>
        <p:nvSpPr>
          <p:cNvPr id="4" name="TextBox 3"/>
          <p:cNvSpPr txBox="1"/>
          <p:nvPr/>
        </p:nvSpPr>
        <p:spPr>
          <a:xfrm>
            <a:off x="3203848" y="6237312"/>
            <a:ext cx="5820824" cy="369332"/>
          </a:xfrm>
          <a:prstGeom prst="rect">
            <a:avLst/>
          </a:prstGeom>
          <a:noFill/>
        </p:spPr>
        <p:txBody>
          <a:bodyPr wrap="none" rtlCol="0">
            <a:spAutoFit/>
          </a:bodyPr>
          <a:lstStyle/>
          <a:p>
            <a:r>
              <a:rPr lang="en-US" b="1" dirty="0">
                <a:solidFill>
                  <a:srgbClr val="FF0000"/>
                </a:solidFill>
              </a:rPr>
              <a:t>Knee </a:t>
            </a:r>
            <a:r>
              <a:rPr lang="en-US" b="1" dirty="0" err="1">
                <a:solidFill>
                  <a:srgbClr val="FF0000"/>
                </a:solidFill>
              </a:rPr>
              <a:t>Surg.Traumatol</a:t>
            </a:r>
            <a:r>
              <a:rPr lang="en-US" b="1" dirty="0">
                <a:solidFill>
                  <a:srgbClr val="FF0000"/>
                </a:solidFill>
              </a:rPr>
              <a:t> </a:t>
            </a:r>
            <a:r>
              <a:rPr lang="en-US" b="1" dirty="0" err="1">
                <a:solidFill>
                  <a:srgbClr val="FF0000"/>
                </a:solidFill>
              </a:rPr>
              <a:t>Arthrosc</a:t>
            </a:r>
            <a:r>
              <a:rPr lang="en-US" b="1" dirty="0">
                <a:solidFill>
                  <a:srgbClr val="FF0000"/>
                </a:solidFill>
              </a:rPr>
              <a:t> (2011) 19:412-417</a:t>
            </a:r>
          </a:p>
        </p:txBody>
      </p:sp>
    </p:spTree>
    <p:extLst>
      <p:ext uri="{BB962C8B-B14F-4D97-AF65-F5344CB8AC3E}">
        <p14:creationId xmlns:p14="http://schemas.microsoft.com/office/powerpoint/2010/main" val="3482028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Hadji Upstairs\Pictures\ACL\Image1-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9175" y="467322"/>
            <a:ext cx="5178559" cy="4345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adji Upstairs\Pictures\ACL\Image2-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54605"/>
            <a:ext cx="2811983" cy="680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370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Hadji Upstairs\Pictures\ACL\Image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16273" y="1016273"/>
            <a:ext cx="5256584" cy="32240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C:\Users\Hadji Upstairs\Pictures\ACL\Image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35871" y="2035992"/>
            <a:ext cx="6435951" cy="2885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adji Upstairs\Pictures\ACL\Image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320896" y="3919706"/>
            <a:ext cx="3677229" cy="219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406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Hadji Upstairs\Pictures\ACL\Image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4561025" cy="5782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C:\Users\Hadji Upstairs\Pictures\ACL\Image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85493" y="1593717"/>
            <a:ext cx="5834490"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168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Hadji Upstairs\Pictures\ACL\Image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43515" y="-190576"/>
            <a:ext cx="6912953" cy="73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97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Hadji Upstairs\Pictures\ACL\Image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7494" y="420291"/>
            <a:ext cx="7046151" cy="611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83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pPr marL="109728" indent="0">
              <a:buNone/>
            </a:pPr>
            <a:r>
              <a:rPr lang="en-US" sz="2400" dirty="0">
                <a:solidFill>
                  <a:srgbClr val="0070C0"/>
                </a:solidFill>
                <a:sym typeface="Wingdings" pitchFamily="2" charset="2"/>
              </a:rPr>
              <a:t> </a:t>
            </a:r>
            <a:r>
              <a:rPr lang="en-US" i="1" dirty="0"/>
              <a:t>The most common complication of anterior cruciate ligament (ACL) reconstruction</a:t>
            </a:r>
          </a:p>
          <a:p>
            <a:pPr marL="109728" indent="0">
              <a:buNone/>
            </a:pPr>
            <a:r>
              <a:rPr lang="en-US" i="1" dirty="0"/>
              <a:t>is loss of extension, which is often functionally worse for patients than their</a:t>
            </a:r>
          </a:p>
          <a:p>
            <a:pPr marL="109728" indent="0">
              <a:buNone/>
            </a:pPr>
            <a:r>
              <a:rPr lang="en-US" i="1" dirty="0"/>
              <a:t>preoperative instability. </a:t>
            </a:r>
          </a:p>
          <a:p>
            <a:pPr>
              <a:buFont typeface="Wingdings"/>
              <a:buChar char="Ø"/>
            </a:pPr>
            <a:r>
              <a:rPr lang="en-US" i="1" dirty="0"/>
              <a:t>Preventable surgical and nonsurgical etiologic factors :  Accurate placement of the </a:t>
            </a:r>
            <a:r>
              <a:rPr lang="en-US" i="1" dirty="0" err="1"/>
              <a:t>tibial</a:t>
            </a:r>
            <a:r>
              <a:rPr lang="en-US" i="1" dirty="0"/>
              <a:t> tunnel, adequate </a:t>
            </a:r>
            <a:r>
              <a:rPr lang="en-US" i="1" dirty="0" err="1"/>
              <a:t>notchplasty</a:t>
            </a:r>
            <a:r>
              <a:rPr lang="en-US" i="1" dirty="0"/>
              <a:t>, and the routing of the femoral side of the graft are all critical factors. early range-of-motion therapy emphasizing immediate postoperative "hyperextension" and  avoiding immobilization in flexion educes the rate of loss of extension. </a:t>
            </a:r>
          </a:p>
          <a:p>
            <a:pPr>
              <a:buFont typeface="Wingdings"/>
              <a:buChar char="Ø"/>
            </a:pPr>
            <a:r>
              <a:rPr lang="en-US" i="1" dirty="0"/>
              <a:t>Initial studies investigating the effect of acute versus chronic ACL reconstruction suggested that acute reconstruction is associated with a higher rate of loss of extension. However, the authors </a:t>
            </a:r>
            <a:r>
              <a:rPr lang="en-US" i="1" dirty="0" err="1"/>
              <a:t>oftwo</a:t>
            </a:r>
            <a:r>
              <a:rPr lang="en-US" i="1" dirty="0"/>
              <a:t> recent studies in which modern techniques were used have disputed this conclusion.  It is likely that the loss of extension historically seen with </a:t>
            </a:r>
            <a:r>
              <a:rPr lang="en-US" i="1" dirty="0" err="1"/>
              <a:t>acuteACL</a:t>
            </a:r>
            <a:r>
              <a:rPr lang="en-US" i="1" dirty="0"/>
              <a:t> reconstructions was related to </a:t>
            </a:r>
            <a:r>
              <a:rPr lang="en-US" i="1" dirty="0" err="1"/>
              <a:t>tibial</a:t>
            </a:r>
            <a:r>
              <a:rPr lang="en-US" i="1" dirty="0"/>
              <a:t> tunnel placement and </a:t>
            </a:r>
            <a:r>
              <a:rPr lang="en-US" i="1" dirty="0" err="1"/>
              <a:t>postoperativeimmobilization</a:t>
            </a:r>
            <a:r>
              <a:rPr lang="en-US" i="1" dirty="0"/>
              <a:t>. It is possible that the timing of acute ACL reconstruction has less of an effect than originally postulated. </a:t>
            </a:r>
          </a:p>
          <a:p>
            <a:pPr>
              <a:buFont typeface="Wingdings"/>
              <a:buChar char="Ø"/>
            </a:pPr>
            <a:r>
              <a:rPr lang="en-US" i="1" dirty="0"/>
              <a:t>On the basis of the results of </a:t>
            </a:r>
            <a:r>
              <a:rPr lang="en-US" i="1" dirty="0" err="1"/>
              <a:t>severalbiomechanical</a:t>
            </a:r>
            <a:r>
              <a:rPr lang="en-US" i="1" dirty="0"/>
              <a:t> studies, it appears that ACL reconstruction may be performed  with the knee in full extension during graft placement with excellent results and a very low rate of loss of extension. </a:t>
            </a:r>
          </a:p>
          <a:p>
            <a:pPr>
              <a:buFont typeface="Wingdings"/>
              <a:buChar char="Ø"/>
            </a:pPr>
            <a:r>
              <a:rPr lang="en-US" i="1" dirty="0"/>
              <a:t>Use of the descriptive term "loss </a:t>
            </a:r>
            <a:r>
              <a:rPr lang="en-US" i="1" dirty="0" err="1"/>
              <a:t>ofextension</a:t>
            </a:r>
            <a:r>
              <a:rPr lang="en-US" i="1" dirty="0"/>
              <a:t>" is preferred to the often misleading terms "</a:t>
            </a:r>
            <a:r>
              <a:rPr lang="en-US" i="1" dirty="0" err="1"/>
              <a:t>arthrofibrosis</a:t>
            </a:r>
            <a:r>
              <a:rPr lang="en-US" i="1" dirty="0"/>
              <a:t>" and "</a:t>
            </a:r>
            <a:r>
              <a:rPr lang="en-US" i="1" dirty="0" err="1"/>
              <a:t>flexioncontracture</a:t>
            </a:r>
            <a:r>
              <a:rPr lang="en-US" i="1" dirty="0"/>
              <a:t>."</a:t>
            </a:r>
          </a:p>
          <a:p>
            <a:endParaRPr lang="en-US" dirty="0"/>
          </a:p>
        </p:txBody>
      </p:sp>
      <p:sp>
        <p:nvSpPr>
          <p:cNvPr id="3" name="Title 2"/>
          <p:cNvSpPr>
            <a:spLocks noGrp="1"/>
          </p:cNvSpPr>
          <p:nvPr>
            <p:ph type="title"/>
          </p:nvPr>
        </p:nvSpPr>
        <p:spPr>
          <a:xfrm>
            <a:off x="251520" y="260648"/>
            <a:ext cx="8748464" cy="1143000"/>
          </a:xfrm>
        </p:spPr>
        <p:txBody>
          <a:bodyPr>
            <a:normAutofit/>
          </a:bodyPr>
          <a:lstStyle/>
          <a:p>
            <a:r>
              <a:rPr lang="en-US" sz="2400" dirty="0">
                <a:solidFill>
                  <a:schemeClr val="tx1">
                    <a:lumMod val="50000"/>
                    <a:lumOff val="50000"/>
                  </a:schemeClr>
                </a:solidFill>
              </a:rPr>
              <a:t>Loss of Extension After Reconstruction of  the Anterior Cruciate Ligament          </a:t>
            </a:r>
            <a:r>
              <a:rPr lang="en-US" sz="1600" dirty="0">
                <a:solidFill>
                  <a:srgbClr val="0070C0"/>
                </a:solidFill>
              </a:rPr>
              <a:t>J Am </a:t>
            </a:r>
            <a:r>
              <a:rPr lang="en-US" sz="1600" dirty="0" err="1">
                <a:solidFill>
                  <a:srgbClr val="0070C0"/>
                </a:solidFill>
              </a:rPr>
              <a:t>Acad</a:t>
            </a:r>
            <a:r>
              <a:rPr lang="en-US" sz="1600" dirty="0">
                <a:solidFill>
                  <a:srgbClr val="0070C0"/>
                </a:solidFill>
              </a:rPr>
              <a:t> </a:t>
            </a:r>
            <a:r>
              <a:rPr lang="en-US" sz="1600" dirty="0" err="1">
                <a:solidFill>
                  <a:srgbClr val="0070C0"/>
                </a:solidFill>
              </a:rPr>
              <a:t>Orthop</a:t>
            </a:r>
            <a:r>
              <a:rPr lang="en-US" sz="1600" dirty="0">
                <a:solidFill>
                  <a:srgbClr val="0070C0"/>
                </a:solidFill>
              </a:rPr>
              <a:t> </a:t>
            </a:r>
            <a:r>
              <a:rPr lang="en-US" sz="1600" dirty="0" err="1">
                <a:solidFill>
                  <a:srgbClr val="0070C0"/>
                </a:solidFill>
              </a:rPr>
              <a:t>Surg</a:t>
            </a:r>
            <a:r>
              <a:rPr lang="en-US" sz="1600" dirty="0">
                <a:solidFill>
                  <a:srgbClr val="0070C0"/>
                </a:solidFill>
              </a:rPr>
              <a:t> 1999;7:119-127</a:t>
            </a:r>
          </a:p>
        </p:txBody>
      </p:sp>
    </p:spTree>
    <p:extLst>
      <p:ext uri="{BB962C8B-B14F-4D97-AF65-F5344CB8AC3E}">
        <p14:creationId xmlns:p14="http://schemas.microsoft.com/office/powerpoint/2010/main" val="148248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792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Grp="1" noChangeArrowheads="1"/>
          </p:cNvSpPr>
          <p:nvPr>
            <p:ph type="title" idx="4294967295"/>
          </p:nvPr>
        </p:nvSpPr>
        <p:spPr>
          <a:xfrm>
            <a:off x="0" y="0"/>
            <a:ext cx="9144000" cy="548680"/>
          </a:xfrm>
        </p:spPr>
        <p:style>
          <a:lnRef idx="2">
            <a:schemeClr val="accent1"/>
          </a:lnRef>
          <a:fillRef idx="1">
            <a:schemeClr val="lt1"/>
          </a:fillRef>
          <a:effectRef idx="0">
            <a:schemeClr val="accent1"/>
          </a:effectRef>
          <a:fontRef idx="minor">
            <a:schemeClr val="dk1"/>
          </a:fontRef>
        </p:style>
        <p:txBody>
          <a:bodyPr>
            <a:noAutofit/>
          </a:bodyPr>
          <a:lstStyle/>
          <a:p>
            <a:pPr eaLnBrk="1" hangingPunct="1">
              <a:defRPr/>
            </a:pPr>
            <a:r>
              <a:rPr lang="en-US" sz="2000" b="0" dirty="0">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rPr>
              <a:t>Meniscal biomechanics and functional anatomy </a:t>
            </a:r>
            <a:r>
              <a:rPr lang="en-US" sz="2000" b="0" dirty="0">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latin typeface="Times New Roman"/>
              </a:rPr>
              <a:t>–</a:t>
            </a:r>
            <a:r>
              <a:rPr lang="en-US" sz="2000" b="0" dirty="0">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rPr>
              <a:t>  greater </a:t>
            </a:r>
            <a:r>
              <a:rPr lang="en-US" sz="2000" b="0" dirty="0" err="1">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rPr>
              <a:t>comformity</a:t>
            </a:r>
            <a:endParaRPr lang="en-GB" sz="2000" b="0" dirty="0">
              <a:ln w="18415" cmpd="sng">
                <a:solidFill>
                  <a:srgbClr val="FFFFFF"/>
                </a:solidFill>
                <a:prstDash val="solid"/>
              </a:ln>
              <a:solidFill>
                <a:schemeClr val="accent1">
                  <a:lumMod val="75000"/>
                </a:schemeClr>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05823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87"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Rectangle 3"/>
          <p:cNvSpPr>
            <a:spLocks noGrp="1" noChangeArrowheads="1"/>
          </p:cNvSpPr>
          <p:nvPr>
            <p:ph type="title" idx="4294967295"/>
          </p:nvPr>
        </p:nvSpPr>
        <p:spPr>
          <a:xfrm>
            <a:off x="611560" y="5229200"/>
            <a:ext cx="7776864" cy="1080120"/>
          </a:xfrm>
        </p:spPr>
        <p:style>
          <a:lnRef idx="1">
            <a:schemeClr val="accent1"/>
          </a:lnRef>
          <a:fillRef idx="3">
            <a:schemeClr val="accent1"/>
          </a:fillRef>
          <a:effectRef idx="2">
            <a:schemeClr val="accent1"/>
          </a:effectRef>
          <a:fontRef idx="minor">
            <a:schemeClr val="lt1"/>
          </a:fontRef>
        </p:style>
        <p:txBody>
          <a:bodyPr/>
          <a:lstStyle/>
          <a:p>
            <a:pPr eaLnBrk="1" hangingPunct="1">
              <a:defRPr/>
            </a:pPr>
            <a:r>
              <a:rPr lang="en-US" sz="4800" b="1" dirty="0" err="1">
                <a:solidFill>
                  <a:schemeClr val="bg1">
                    <a:lumMod val="75000"/>
                  </a:schemeClr>
                </a:solidFill>
              </a:rPr>
              <a:t>Lachman</a:t>
            </a:r>
            <a:r>
              <a:rPr lang="en-US" sz="4800" b="1" dirty="0" err="1">
                <a:solidFill>
                  <a:schemeClr val="bg1">
                    <a:lumMod val="75000"/>
                  </a:schemeClr>
                </a:solidFill>
                <a:latin typeface="Times New Roman"/>
              </a:rPr>
              <a:t>’</a:t>
            </a:r>
            <a:r>
              <a:rPr lang="en-US" sz="4800" b="1" dirty="0" err="1">
                <a:solidFill>
                  <a:schemeClr val="bg1">
                    <a:lumMod val="75000"/>
                  </a:schemeClr>
                </a:solidFill>
              </a:rPr>
              <a:t>s</a:t>
            </a:r>
            <a:r>
              <a:rPr lang="en-US" sz="4800" b="1" dirty="0">
                <a:solidFill>
                  <a:schemeClr val="bg1">
                    <a:lumMod val="75000"/>
                  </a:schemeClr>
                </a:solidFill>
              </a:rPr>
              <a:t>   test</a:t>
            </a:r>
            <a:endParaRPr lang="en-GB" sz="4800" b="1" dirty="0">
              <a:solidFill>
                <a:schemeClr val="bg1">
                  <a:lumMod val="75000"/>
                </a:schemeClr>
              </a:solidFill>
            </a:endParaRPr>
          </a:p>
        </p:txBody>
      </p:sp>
    </p:spTree>
    <p:extLst>
      <p:ext uri="{BB962C8B-B14F-4D97-AF65-F5344CB8AC3E}">
        <p14:creationId xmlns:p14="http://schemas.microsoft.com/office/powerpoint/2010/main" val="1779692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adji Upstairs\Pictures\ACL\Image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95807" y="-1417445"/>
            <a:ext cx="6453338" cy="928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731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adji Upstairs\Pictures\ACL\Image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20116" y="-1180280"/>
            <a:ext cx="5904656" cy="921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50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800" b="1" dirty="0">
                <a:solidFill>
                  <a:schemeClr val="tx1">
                    <a:lumMod val="65000"/>
                    <a:lumOff val="35000"/>
                  </a:schemeClr>
                </a:solidFill>
              </a:rPr>
              <a:t>When can I start playing</a:t>
            </a:r>
          </a:p>
          <a:p>
            <a:r>
              <a:rPr lang="en-US" sz="2800" b="1" dirty="0">
                <a:solidFill>
                  <a:schemeClr val="tx1">
                    <a:lumMod val="65000"/>
                    <a:lumOff val="35000"/>
                  </a:schemeClr>
                </a:solidFill>
              </a:rPr>
              <a:t>Who can and who should answer  this question</a:t>
            </a:r>
          </a:p>
          <a:p>
            <a:r>
              <a:rPr lang="en-US" sz="2800" b="1" dirty="0">
                <a:solidFill>
                  <a:schemeClr val="tx1">
                    <a:lumMod val="65000"/>
                    <a:lumOff val="35000"/>
                  </a:schemeClr>
                </a:solidFill>
              </a:rPr>
              <a:t>Multifactorial:</a:t>
            </a:r>
          </a:p>
          <a:p>
            <a:pPr marL="0" indent="0">
              <a:buNone/>
            </a:pPr>
            <a:r>
              <a:rPr lang="en-US" sz="2800" b="1" dirty="0">
                <a:solidFill>
                  <a:schemeClr val="tx1">
                    <a:lumMod val="65000"/>
                    <a:lumOff val="35000"/>
                  </a:schemeClr>
                </a:solidFill>
              </a:rPr>
              <a:t>             ●athlete’s  health  status</a:t>
            </a:r>
          </a:p>
          <a:p>
            <a:pPr marL="0" indent="0">
              <a:buNone/>
            </a:pPr>
            <a:r>
              <a:rPr lang="en-US" sz="2800" b="1" dirty="0">
                <a:solidFill>
                  <a:schemeClr val="tx1">
                    <a:lumMod val="65000"/>
                    <a:lumOff val="35000"/>
                  </a:schemeClr>
                </a:solidFill>
              </a:rPr>
              <a:t>             ● type of  injury</a:t>
            </a:r>
          </a:p>
          <a:p>
            <a:pPr marL="0" indent="0">
              <a:buNone/>
            </a:pPr>
            <a:r>
              <a:rPr lang="en-US" sz="2800" b="1" dirty="0">
                <a:solidFill>
                  <a:schemeClr val="tx1">
                    <a:lumMod val="65000"/>
                    <a:lumOff val="35000"/>
                  </a:schemeClr>
                </a:solidFill>
              </a:rPr>
              <a:t>             ● type and level of sport</a:t>
            </a:r>
            <a:r>
              <a:rPr lang="en-US" sz="2800" dirty="0">
                <a:solidFill>
                  <a:schemeClr val="tx1">
                    <a:lumMod val="65000"/>
                    <a:lumOff val="35000"/>
                  </a:schemeClr>
                </a:solidFill>
              </a:rPr>
              <a:t> </a:t>
            </a:r>
          </a:p>
          <a:p>
            <a:pPr marL="0" indent="0">
              <a:buNone/>
            </a:pPr>
            <a:r>
              <a:rPr lang="en-US" sz="2800" dirty="0">
                <a:solidFill>
                  <a:schemeClr val="tx1">
                    <a:lumMod val="65000"/>
                    <a:lumOff val="35000"/>
                  </a:schemeClr>
                </a:solidFill>
              </a:rPr>
              <a:t>             ● </a:t>
            </a:r>
            <a:r>
              <a:rPr lang="en-US" sz="2400" b="1" dirty="0">
                <a:solidFill>
                  <a:schemeClr val="tx1">
                    <a:lumMod val="65000"/>
                    <a:lumOff val="35000"/>
                  </a:schemeClr>
                </a:solidFill>
              </a:rPr>
              <a:t>evidence based risk factors for the healing tissue</a:t>
            </a:r>
          </a:p>
          <a:p>
            <a:pPr marL="0" indent="0">
              <a:buNone/>
            </a:pPr>
            <a:r>
              <a:rPr lang="en-US" sz="2400" b="1" dirty="0">
                <a:solidFill>
                  <a:schemeClr val="tx1">
                    <a:lumMod val="65000"/>
                    <a:lumOff val="35000"/>
                  </a:schemeClr>
                </a:solidFill>
              </a:rPr>
              <a:t>              </a:t>
            </a:r>
          </a:p>
          <a:p>
            <a:pPr marL="0" indent="0">
              <a:buNone/>
            </a:pPr>
            <a:endParaRPr lang="en-US" dirty="0">
              <a:solidFill>
                <a:schemeClr val="tx1">
                  <a:lumMod val="65000"/>
                  <a:lumOff val="35000"/>
                </a:schemeClr>
              </a:solidFill>
            </a:endParaRPr>
          </a:p>
        </p:txBody>
      </p:sp>
      <p:sp>
        <p:nvSpPr>
          <p:cNvPr id="2" name="Title 1"/>
          <p:cNvSpPr>
            <a:spLocks noGrp="1"/>
          </p:cNvSpPr>
          <p:nvPr>
            <p:ph type="title"/>
          </p:nvPr>
        </p:nvSpPr>
        <p:spPr/>
        <p:txBody>
          <a:bodyPr>
            <a:normAutofit/>
          </a:bodyPr>
          <a:lstStyle/>
          <a:p>
            <a:r>
              <a:rPr lang="en-US" sz="3600" b="1" dirty="0">
                <a:solidFill>
                  <a:schemeClr val="tx1">
                    <a:lumMod val="65000"/>
                    <a:lumOff val="35000"/>
                  </a:schemeClr>
                </a:solidFill>
                <a:effectLst>
                  <a:outerShdw blurRad="38100" dist="38100" dir="2700000" algn="tl">
                    <a:srgbClr val="000000">
                      <a:alpha val="43137"/>
                    </a:srgbClr>
                  </a:outerShdw>
                </a:effectLst>
              </a:rPr>
              <a:t>Return to Sport</a:t>
            </a:r>
          </a:p>
        </p:txBody>
      </p:sp>
    </p:spTree>
    <p:extLst>
      <p:ext uri="{BB962C8B-B14F-4D97-AF65-F5344CB8AC3E}">
        <p14:creationId xmlns:p14="http://schemas.microsoft.com/office/powerpoint/2010/main" val="2586768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Successful and Safe return to sport</a:t>
            </a:r>
          </a:p>
          <a:p>
            <a:r>
              <a:rPr lang="en-US" dirty="0"/>
              <a:t>Definitions</a:t>
            </a:r>
          </a:p>
          <a:p>
            <a:r>
              <a:rPr lang="en-US" dirty="0"/>
              <a:t>Is a Successful return to sport the same as a  Safe return?</a:t>
            </a:r>
          </a:p>
          <a:p>
            <a:endParaRPr lang="en-US" dirty="0"/>
          </a:p>
        </p:txBody>
      </p:sp>
      <p:sp>
        <p:nvSpPr>
          <p:cNvPr id="2" name="Title 1"/>
          <p:cNvSpPr>
            <a:spLocks noGrp="1"/>
          </p:cNvSpPr>
          <p:nvPr>
            <p:ph type="title"/>
          </p:nvPr>
        </p:nvSpPr>
        <p:spPr/>
        <p:txBody>
          <a:bodyPr/>
          <a:lstStyle/>
          <a:p>
            <a:r>
              <a:rPr lang="en-US" sz="3600" b="1" dirty="0">
                <a:solidFill>
                  <a:prstClr val="black">
                    <a:lumMod val="65000"/>
                    <a:lumOff val="35000"/>
                  </a:prstClr>
                </a:solidFill>
                <a:effectLst>
                  <a:outerShdw blurRad="38100" dist="38100" dir="2700000" algn="tl">
                    <a:srgbClr val="000000">
                      <a:alpha val="43137"/>
                    </a:srgbClr>
                  </a:outerShdw>
                </a:effectLst>
              </a:rPr>
              <a:t>Return to Sport</a:t>
            </a:r>
            <a:endParaRPr lang="en-US" dirty="0"/>
          </a:p>
        </p:txBody>
      </p:sp>
    </p:spTree>
    <p:extLst>
      <p:ext uri="{BB962C8B-B14F-4D97-AF65-F5344CB8AC3E}">
        <p14:creationId xmlns:p14="http://schemas.microsoft.com/office/powerpoint/2010/main" val="1782413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Injury severity</a:t>
            </a:r>
          </a:p>
          <a:p>
            <a:pPr marL="109728" indent="0">
              <a:buNone/>
            </a:pPr>
            <a:endParaRPr lang="en-US" dirty="0"/>
          </a:p>
          <a:p>
            <a:r>
              <a:rPr lang="en-US" dirty="0"/>
              <a:t>Definition – absence from sport (number of days)    →  hazardous</a:t>
            </a:r>
          </a:p>
          <a:p>
            <a:endParaRPr lang="en-US" dirty="0"/>
          </a:p>
          <a:p>
            <a:r>
              <a:rPr lang="en-US" dirty="0"/>
              <a:t>We need strict criteria when an athlete is mentally and physically ready for a safe return</a:t>
            </a:r>
          </a:p>
        </p:txBody>
      </p:sp>
      <p:sp>
        <p:nvSpPr>
          <p:cNvPr id="2" name="Title 1"/>
          <p:cNvSpPr>
            <a:spLocks noGrp="1"/>
          </p:cNvSpPr>
          <p:nvPr>
            <p:ph type="title"/>
          </p:nvPr>
        </p:nvSpPr>
        <p:spPr/>
        <p:txBody>
          <a:bodyPr/>
          <a:lstStyle/>
          <a:p>
            <a:r>
              <a:rPr lang="en-US" b="1" dirty="0">
                <a:solidFill>
                  <a:prstClr val="black">
                    <a:lumMod val="65000"/>
                    <a:lumOff val="35000"/>
                  </a:prstClr>
                </a:solidFill>
                <a:effectLst>
                  <a:outerShdw blurRad="38100" dist="38100" dir="2700000" algn="tl">
                    <a:srgbClr val="000000">
                      <a:alpha val="43137"/>
                    </a:srgbClr>
                  </a:outerShdw>
                </a:effectLst>
              </a:rPr>
              <a:t>Return to Sport</a:t>
            </a:r>
            <a:endParaRPr lang="en-US" dirty="0"/>
          </a:p>
        </p:txBody>
      </p:sp>
    </p:spTree>
    <p:extLst>
      <p:ext uri="{BB962C8B-B14F-4D97-AF65-F5344CB8AC3E}">
        <p14:creationId xmlns:p14="http://schemas.microsoft.com/office/powerpoint/2010/main" val="2765434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Level of sport</a:t>
            </a:r>
          </a:p>
          <a:p>
            <a:r>
              <a:rPr lang="en-US" dirty="0"/>
              <a:t>Type of sport (pivoting </a:t>
            </a:r>
            <a:r>
              <a:rPr lang="en-US" dirty="0" err="1"/>
              <a:t>Vs</a:t>
            </a:r>
            <a:r>
              <a:rPr lang="en-US" dirty="0"/>
              <a:t> non-pivoting)</a:t>
            </a:r>
          </a:p>
          <a:p>
            <a:r>
              <a:rPr lang="en-US" dirty="0"/>
              <a:t>Competitive </a:t>
            </a:r>
            <a:r>
              <a:rPr lang="en-US" dirty="0" err="1"/>
              <a:t>Vs</a:t>
            </a:r>
            <a:r>
              <a:rPr lang="en-US" dirty="0"/>
              <a:t> Recreational</a:t>
            </a:r>
          </a:p>
        </p:txBody>
      </p:sp>
      <p:sp>
        <p:nvSpPr>
          <p:cNvPr id="2" name="Title 1"/>
          <p:cNvSpPr>
            <a:spLocks noGrp="1"/>
          </p:cNvSpPr>
          <p:nvPr>
            <p:ph type="title"/>
          </p:nvPr>
        </p:nvSpPr>
        <p:spPr/>
        <p:txBody>
          <a:bodyPr/>
          <a:lstStyle/>
          <a:p>
            <a:r>
              <a:rPr lang="en-US" b="1" dirty="0">
                <a:solidFill>
                  <a:prstClr val="black">
                    <a:lumMod val="65000"/>
                    <a:lumOff val="35000"/>
                  </a:prstClr>
                </a:solidFill>
                <a:effectLst>
                  <a:outerShdw blurRad="38100" dist="38100" dir="2700000" algn="tl">
                    <a:srgbClr val="000000">
                      <a:alpha val="43137"/>
                    </a:srgbClr>
                  </a:outerShdw>
                </a:effectLst>
              </a:rPr>
              <a:t>Return to Sport</a:t>
            </a:r>
            <a:endParaRPr lang="en-US" dirty="0"/>
          </a:p>
        </p:txBody>
      </p:sp>
    </p:spTree>
    <p:extLst>
      <p:ext uri="{BB962C8B-B14F-4D97-AF65-F5344CB8AC3E}">
        <p14:creationId xmlns:p14="http://schemas.microsoft.com/office/powerpoint/2010/main" val="3432362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Evaluation</a:t>
            </a:r>
          </a:p>
          <a:p>
            <a:r>
              <a:rPr lang="en-US" dirty="0"/>
              <a:t>ACL reconstruction: </a:t>
            </a:r>
            <a:r>
              <a:rPr lang="en-US" dirty="0" err="1"/>
              <a:t>Pts</a:t>
            </a:r>
            <a:r>
              <a:rPr lang="en-US" dirty="0"/>
              <a:t> with good hop performance were more likely to return successfully to sport than </a:t>
            </a:r>
            <a:r>
              <a:rPr lang="en-US" dirty="0" err="1"/>
              <a:t>pts</a:t>
            </a:r>
            <a:r>
              <a:rPr lang="en-US" dirty="0"/>
              <a:t> with poor hop performance.</a:t>
            </a:r>
          </a:p>
          <a:p>
            <a:r>
              <a:rPr lang="en-US" dirty="0"/>
              <a:t>The side-to-side difference between legs</a:t>
            </a:r>
          </a:p>
          <a:p>
            <a:pPr marL="0" indent="0">
              <a:buNone/>
            </a:pPr>
            <a:r>
              <a:rPr lang="en-US" dirty="0"/>
              <a:t>             - muscle strength tests</a:t>
            </a:r>
          </a:p>
          <a:p>
            <a:pPr marL="0" indent="0">
              <a:buNone/>
            </a:pPr>
            <a:r>
              <a:rPr lang="en-US" dirty="0"/>
              <a:t>             - functional performance tests</a:t>
            </a:r>
          </a:p>
        </p:txBody>
      </p:sp>
      <p:sp>
        <p:nvSpPr>
          <p:cNvPr id="2" name="Title 1"/>
          <p:cNvSpPr>
            <a:spLocks noGrp="1"/>
          </p:cNvSpPr>
          <p:nvPr>
            <p:ph type="title"/>
          </p:nvPr>
        </p:nvSpPr>
        <p:spPr/>
        <p:txBody>
          <a:bodyPr/>
          <a:lstStyle/>
          <a:p>
            <a:r>
              <a:rPr lang="en-US" b="1" dirty="0">
                <a:solidFill>
                  <a:prstClr val="black">
                    <a:lumMod val="65000"/>
                    <a:lumOff val="35000"/>
                  </a:prstClr>
                </a:solidFill>
                <a:effectLst>
                  <a:outerShdw blurRad="38100" dist="38100" dir="2700000" algn="tl">
                    <a:srgbClr val="000000">
                      <a:alpha val="43137"/>
                    </a:srgbClr>
                  </a:outerShdw>
                </a:effectLst>
              </a:rPr>
              <a:t>Return to Sport</a:t>
            </a:r>
            <a:endParaRPr lang="en-US" dirty="0"/>
          </a:p>
        </p:txBody>
      </p:sp>
    </p:spTree>
    <p:extLst>
      <p:ext uri="{BB962C8B-B14F-4D97-AF65-F5344CB8AC3E}">
        <p14:creationId xmlns:p14="http://schemas.microsoft.com/office/powerpoint/2010/main" val="86088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Limb symmetry index for muscle function (LSI)</a:t>
            </a:r>
          </a:p>
          <a:p>
            <a:pPr marL="0" indent="0">
              <a:buNone/>
            </a:pPr>
            <a:endParaRPr lang="en-US" dirty="0"/>
          </a:p>
          <a:p>
            <a:pPr marL="0" indent="0">
              <a:buNone/>
            </a:pPr>
            <a:r>
              <a:rPr lang="en-US" sz="2800" dirty="0"/>
              <a:t>▪No consensus</a:t>
            </a:r>
          </a:p>
          <a:p>
            <a:pPr marL="0" indent="0">
              <a:buNone/>
            </a:pPr>
            <a:endParaRPr lang="en-US" sz="2800" dirty="0"/>
          </a:p>
          <a:p>
            <a:pPr marL="0" indent="0">
              <a:buNone/>
            </a:pPr>
            <a:r>
              <a:rPr lang="en-US" sz="2800" dirty="0"/>
              <a:t>▪ A side-to-side difference of 90% has generally been used, but evidence based studies to support this are lacking.</a:t>
            </a:r>
          </a:p>
        </p:txBody>
      </p:sp>
      <p:sp>
        <p:nvSpPr>
          <p:cNvPr id="2" name="Title 1"/>
          <p:cNvSpPr>
            <a:spLocks noGrp="1"/>
          </p:cNvSpPr>
          <p:nvPr>
            <p:ph type="title"/>
          </p:nvPr>
        </p:nvSpPr>
        <p:spPr/>
        <p:txBody>
          <a:bodyPr/>
          <a:lstStyle/>
          <a:p>
            <a:r>
              <a:rPr lang="en-US" b="1" dirty="0">
                <a:solidFill>
                  <a:prstClr val="black">
                    <a:lumMod val="65000"/>
                    <a:lumOff val="35000"/>
                  </a:prstClr>
                </a:solidFill>
                <a:effectLst>
                  <a:outerShdw blurRad="38100" dist="38100" dir="2700000" algn="tl">
                    <a:srgbClr val="000000">
                      <a:alpha val="43137"/>
                    </a:srgbClr>
                  </a:outerShdw>
                </a:effectLst>
              </a:rPr>
              <a:t>Return to Sport</a:t>
            </a:r>
            <a:endParaRPr lang="en-US" dirty="0"/>
          </a:p>
        </p:txBody>
      </p:sp>
    </p:spTree>
    <p:extLst>
      <p:ext uri="{BB962C8B-B14F-4D97-AF65-F5344CB8AC3E}">
        <p14:creationId xmlns:p14="http://schemas.microsoft.com/office/powerpoint/2010/main" val="3762334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dirty="0"/>
              <a:t>After  ACL  Reconstruction</a:t>
            </a:r>
          </a:p>
          <a:p>
            <a:r>
              <a:rPr lang="en-US" sz="2400" dirty="0"/>
              <a:t>The European Board of Sports Rehabilitation(EBSR) recommends  for the sports medicine community  to consider:</a:t>
            </a:r>
          </a:p>
          <a:p>
            <a:r>
              <a:rPr lang="en-US" sz="2400" i="1" u="sng" dirty="0">
                <a:effectLst>
                  <a:outerShdw blurRad="38100" dist="38100" dir="2700000" algn="tl">
                    <a:srgbClr val="000000">
                      <a:alpha val="43137"/>
                    </a:srgbClr>
                  </a:outerShdw>
                </a:effectLst>
              </a:rPr>
              <a:t>Pivoting, contact and competitive sports</a:t>
            </a:r>
            <a:r>
              <a:rPr lang="en-US" sz="2400" i="1" dirty="0">
                <a:effectLst>
                  <a:outerShdw blurRad="38100" dist="38100" dir="2700000" algn="tl">
                    <a:srgbClr val="000000">
                      <a:alpha val="43137"/>
                    </a:srgbClr>
                  </a:outerShdw>
                </a:effectLst>
              </a:rPr>
              <a:t>: </a:t>
            </a:r>
            <a:r>
              <a:rPr lang="en-US" sz="2000" b="1" dirty="0"/>
              <a:t>the injured leg should be &gt; 100% of the non injured (in both – knee flexor and Extensor strength)    and  also &gt; 90% in terms of 2 maximum  hop tests (vertical jump and the hop for distance) as well as one hop test demanding endurable hop capacity (triple jump, stair hop, side hop test.</a:t>
            </a:r>
          </a:p>
          <a:p>
            <a:r>
              <a:rPr lang="en-US" sz="2400" i="1" u="sng" dirty="0">
                <a:effectLst>
                  <a:outerShdw blurRad="38100" dist="38100" dir="2700000" algn="tl">
                    <a:srgbClr val="000000">
                      <a:alpha val="43137"/>
                    </a:srgbClr>
                  </a:outerShdw>
                </a:effectLst>
              </a:rPr>
              <a:t>Non pivoting, non contact and recreational sports: </a:t>
            </a:r>
            <a:r>
              <a:rPr lang="en-US" sz="2000" b="1" dirty="0"/>
              <a:t>&gt; 90% for both strength tests and &gt;90% for hop performance in one of the hop tests</a:t>
            </a:r>
          </a:p>
        </p:txBody>
      </p:sp>
      <p:sp>
        <p:nvSpPr>
          <p:cNvPr id="2" name="Title 1"/>
          <p:cNvSpPr>
            <a:spLocks noGrp="1"/>
          </p:cNvSpPr>
          <p:nvPr>
            <p:ph type="title"/>
          </p:nvPr>
        </p:nvSpPr>
        <p:spPr/>
        <p:txBody>
          <a:bodyPr/>
          <a:lstStyle/>
          <a:p>
            <a:r>
              <a:rPr lang="en-US" b="1" dirty="0">
                <a:solidFill>
                  <a:schemeClr val="tx1">
                    <a:lumMod val="50000"/>
                    <a:lumOff val="50000"/>
                  </a:schemeClr>
                </a:solidFill>
                <a:effectLst>
                  <a:outerShdw blurRad="38100" dist="38100" dir="2700000" algn="tl">
                    <a:srgbClr val="000000">
                      <a:alpha val="43137"/>
                    </a:srgbClr>
                  </a:outerShdw>
                </a:effectLst>
              </a:rPr>
              <a:t>Return to Sport</a:t>
            </a:r>
            <a:endParaRPr lang="en-US" dirty="0">
              <a:solidFill>
                <a:schemeClr val="tx1">
                  <a:lumMod val="50000"/>
                  <a:lumOff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9004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495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Rectangle 4"/>
          <p:cNvSpPr>
            <a:spLocks noGrp="1" noChangeArrowheads="1"/>
          </p:cNvSpPr>
          <p:nvPr>
            <p:ph type="title" idx="4294967295"/>
          </p:nvPr>
        </p:nvSpPr>
        <p:spPr>
          <a:xfrm>
            <a:off x="68366" y="404664"/>
            <a:ext cx="4139952" cy="576064"/>
          </a:xfrm>
        </p:spPr>
        <p:style>
          <a:lnRef idx="2">
            <a:schemeClr val="accent1"/>
          </a:lnRef>
          <a:fillRef idx="1">
            <a:schemeClr val="lt1"/>
          </a:fillRef>
          <a:effectRef idx="0">
            <a:schemeClr val="accent1"/>
          </a:effectRef>
          <a:fontRef idx="minor">
            <a:schemeClr val="dk1"/>
          </a:fontRef>
        </p:style>
        <p:txBody>
          <a:bodyPr>
            <a:normAutofit/>
          </a:bodyPr>
          <a:lstStyle/>
          <a:p>
            <a:pPr eaLnBrk="1" hangingPunct="1">
              <a:defRPr/>
            </a:pPr>
            <a:r>
              <a:rPr lang="en-US" sz="2400" b="1" dirty="0" err="1">
                <a:solidFill>
                  <a:schemeClr val="bg1">
                    <a:lumMod val="65000"/>
                  </a:schemeClr>
                </a:solidFill>
              </a:rPr>
              <a:t>Meniscofemoral</a:t>
            </a:r>
            <a:r>
              <a:rPr lang="en-US" sz="2400" b="1" dirty="0">
                <a:solidFill>
                  <a:schemeClr val="bg1">
                    <a:lumMod val="65000"/>
                  </a:schemeClr>
                </a:solidFill>
              </a:rPr>
              <a:t> ligaments</a:t>
            </a:r>
            <a:r>
              <a:rPr lang="en-US" sz="2400" dirty="0">
                <a:solidFill>
                  <a:schemeClr val="bg1">
                    <a:lumMod val="65000"/>
                  </a:schemeClr>
                </a:solidFill>
              </a:rPr>
              <a:t> </a:t>
            </a:r>
            <a:endParaRPr lang="en-GB" sz="2400" dirty="0">
              <a:solidFill>
                <a:schemeClr val="bg1">
                  <a:lumMod val="65000"/>
                </a:schemeClr>
              </a:solidFill>
            </a:endParaRPr>
          </a:p>
        </p:txBody>
      </p:sp>
      <p:sp>
        <p:nvSpPr>
          <p:cNvPr id="9221" name="Text Box 5"/>
          <p:cNvSpPr txBox="1">
            <a:spLocks noChangeArrowheads="1"/>
          </p:cNvSpPr>
          <p:nvPr/>
        </p:nvSpPr>
        <p:spPr bwMode="auto">
          <a:xfrm>
            <a:off x="4572000" y="5656603"/>
            <a:ext cx="4495800" cy="457200"/>
          </a:xfrm>
          <a:prstGeom prst="rect">
            <a:avLst/>
          </a:prstGeom>
          <a:ln/>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en-US" b="1" dirty="0">
                <a:solidFill>
                  <a:schemeClr val="bg1">
                    <a:lumMod val="65000"/>
                  </a:schemeClr>
                </a:solidFill>
                <a:effectLst>
                  <a:outerShdw blurRad="38100" dist="38100" dir="2700000" algn="tl">
                    <a:srgbClr val="000000">
                      <a:alpha val="43137"/>
                    </a:srgbClr>
                  </a:outerShdw>
                </a:effectLst>
              </a:rPr>
              <a:t>Increase stability of knee joint</a:t>
            </a:r>
            <a:endParaRPr lang="en-GB"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3353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b="1" u="sng" dirty="0">
                <a:solidFill>
                  <a:schemeClr val="bg1">
                    <a:lumMod val="65000"/>
                  </a:schemeClr>
                </a:solidFill>
                <a:effectLst>
                  <a:outerShdw blurRad="38100" dist="38100" dir="2700000" algn="tl">
                    <a:srgbClr val="000000">
                      <a:alpha val="43137"/>
                    </a:srgbClr>
                  </a:outerShdw>
                </a:effectLst>
              </a:rPr>
              <a:t>The SPORTS </a:t>
            </a:r>
            <a:r>
              <a:rPr lang="en-US" b="1" u="sng">
                <a:solidFill>
                  <a:schemeClr val="bg1">
                    <a:lumMod val="65000"/>
                  </a:schemeClr>
                </a:solidFill>
                <a:effectLst>
                  <a:outerShdw blurRad="38100" dist="38100" dir="2700000" algn="tl">
                    <a:srgbClr val="000000">
                      <a:alpha val="43137"/>
                    </a:srgbClr>
                  </a:outerShdw>
                </a:effectLst>
              </a:rPr>
              <a:t>score </a:t>
            </a:r>
          </a:p>
          <a:p>
            <a:pPr marL="109728" indent="0">
              <a:buNone/>
            </a:pPr>
            <a:endParaRPr lang="en-US" b="1" u="sng" dirty="0">
              <a:solidFill>
                <a:schemeClr val="bg1">
                  <a:lumMod val="65000"/>
                </a:schemeClr>
              </a:solidFill>
              <a:effectLst>
                <a:outerShdw blurRad="38100" dist="38100" dir="2700000" algn="tl">
                  <a:srgbClr val="000000">
                    <a:alpha val="43137"/>
                  </a:srgbClr>
                </a:outerShdw>
              </a:effectLst>
            </a:endParaRPr>
          </a:p>
          <a:p>
            <a:r>
              <a:rPr lang="en-US" b="1" dirty="0">
                <a:solidFill>
                  <a:schemeClr val="bg1">
                    <a:lumMod val="65000"/>
                  </a:schemeClr>
                </a:solidFill>
                <a:effectLst>
                  <a:outerShdw blurRad="38100" dist="38100" dir="2700000" algn="tl">
                    <a:srgbClr val="000000">
                      <a:alpha val="43137"/>
                    </a:srgbClr>
                  </a:outerShdw>
                </a:effectLst>
              </a:rPr>
              <a:t>is a 1 item score that has  been developed  as an easy to use method to evaluate an athlete’s ability to return to sport</a:t>
            </a:r>
          </a:p>
          <a:p>
            <a:r>
              <a:rPr lang="en-US" b="1" dirty="0">
                <a:solidFill>
                  <a:schemeClr val="bg1">
                    <a:lumMod val="65000"/>
                  </a:schemeClr>
                </a:solidFill>
                <a:effectLst>
                  <a:outerShdw blurRad="38100" dist="38100" dir="2700000" algn="tl">
                    <a:srgbClr val="000000">
                      <a:alpha val="43137"/>
                    </a:srgbClr>
                  </a:outerShdw>
                </a:effectLst>
              </a:rPr>
              <a:t>It  is independent of the “level” of the sport activity (competitive </a:t>
            </a:r>
            <a:r>
              <a:rPr lang="en-US" b="1" dirty="0" err="1">
                <a:solidFill>
                  <a:schemeClr val="bg1">
                    <a:lumMod val="65000"/>
                  </a:schemeClr>
                </a:solidFill>
                <a:effectLst>
                  <a:outerShdw blurRad="38100" dist="38100" dir="2700000" algn="tl">
                    <a:srgbClr val="000000">
                      <a:alpha val="43137"/>
                    </a:srgbClr>
                  </a:outerShdw>
                </a:effectLst>
              </a:rPr>
              <a:t>Vs</a:t>
            </a:r>
            <a:r>
              <a:rPr lang="en-US" b="1" dirty="0">
                <a:solidFill>
                  <a:schemeClr val="bg1">
                    <a:lumMod val="65000"/>
                  </a:schemeClr>
                </a:solidFill>
                <a:effectLst>
                  <a:outerShdw blurRad="38100" dist="38100" dir="2700000" algn="tl">
                    <a:srgbClr val="000000">
                      <a:alpha val="43137"/>
                    </a:srgbClr>
                  </a:outerShdw>
                </a:effectLst>
              </a:rPr>
              <a:t> recreational)</a:t>
            </a:r>
          </a:p>
        </p:txBody>
      </p:sp>
      <p:sp>
        <p:nvSpPr>
          <p:cNvPr id="3" name="Title 2"/>
          <p:cNvSpPr>
            <a:spLocks noGrp="1"/>
          </p:cNvSpPr>
          <p:nvPr>
            <p:ph type="title"/>
          </p:nvPr>
        </p:nvSpPr>
        <p:spPr/>
        <p:txBody>
          <a:bodyPr>
            <a:normAutofit/>
          </a:bodyPr>
          <a:lstStyle/>
          <a:p>
            <a:r>
              <a:rPr lang="en-US" sz="2000" dirty="0">
                <a:effectLst>
                  <a:outerShdw blurRad="38100" dist="38100" dir="2700000" algn="tl">
                    <a:srgbClr val="000000">
                      <a:alpha val="43137"/>
                    </a:srgbClr>
                  </a:outerShdw>
                </a:effectLst>
              </a:rPr>
              <a:t>SPORTS score(Subjective Patient Outcome for Return to Sports</a:t>
            </a:r>
          </a:p>
        </p:txBody>
      </p:sp>
    </p:spTree>
    <p:extLst>
      <p:ext uri="{BB962C8B-B14F-4D97-AF65-F5344CB8AC3E}">
        <p14:creationId xmlns:p14="http://schemas.microsoft.com/office/powerpoint/2010/main" val="3150792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chemeClr val="bg1">
                    <a:lumMod val="65000"/>
                  </a:schemeClr>
                </a:solidFill>
                <a:effectLst>
                  <a:outerShdw blurRad="38100" dist="38100" dir="2700000" algn="tl">
                    <a:srgbClr val="000000">
                      <a:alpha val="43137"/>
                    </a:srgbClr>
                  </a:outerShdw>
                </a:effectLst>
              </a:rPr>
              <a:t>The SPORTS score </a:t>
            </a:r>
            <a:r>
              <a:rPr lang="en-US" sz="2400" b="1" dirty="0">
                <a:solidFill>
                  <a:schemeClr val="bg1">
                    <a:lumMod val="65000"/>
                  </a:schemeClr>
                </a:solidFill>
                <a:effectLst>
                  <a:outerShdw blurRad="38100" dist="38100" dir="2700000" algn="tl">
                    <a:srgbClr val="000000">
                      <a:alpha val="43137"/>
                    </a:srgbClr>
                  </a:outerShdw>
                </a:effectLst>
              </a:rPr>
              <a:t> is built around the concepts: </a:t>
            </a:r>
          </a:p>
          <a:p>
            <a:pPr marL="109728" indent="0">
              <a:buNone/>
            </a:pPr>
            <a:endParaRPr lang="en-US" sz="2400" b="1" dirty="0">
              <a:solidFill>
                <a:schemeClr val="bg1">
                  <a:lumMod val="65000"/>
                </a:schemeClr>
              </a:solidFill>
              <a:effectLst>
                <a:outerShdw blurRad="38100" dist="38100" dir="2700000" algn="tl">
                  <a:srgbClr val="000000">
                    <a:alpha val="43137"/>
                  </a:srgbClr>
                </a:outerShdw>
              </a:effectLst>
            </a:endParaRPr>
          </a:p>
          <a:p>
            <a:pPr marL="624078" indent="-514350">
              <a:buAutoNum type="arabicPeriod"/>
            </a:pPr>
            <a:r>
              <a:rPr lang="en-US" b="1" dirty="0">
                <a:solidFill>
                  <a:schemeClr val="bg1">
                    <a:lumMod val="65000"/>
                  </a:schemeClr>
                </a:solidFill>
                <a:effectLst>
                  <a:outerShdw blurRad="38100" dist="38100" dir="2700000" algn="tl">
                    <a:srgbClr val="000000">
                      <a:alpha val="43137"/>
                    </a:srgbClr>
                  </a:outerShdw>
                </a:effectLst>
              </a:rPr>
              <a:t>The ability to perform the same sport with the same level of effort and training</a:t>
            </a:r>
          </a:p>
          <a:p>
            <a:pPr marL="624078" indent="-514350">
              <a:buAutoNum type="arabicPeriod"/>
            </a:pPr>
            <a:r>
              <a:rPr lang="en-US" b="1" dirty="0">
                <a:solidFill>
                  <a:schemeClr val="bg1">
                    <a:lumMod val="65000"/>
                  </a:schemeClr>
                </a:solidFill>
                <a:effectLst>
                  <a:outerShdw blurRad="38100" dist="38100" dir="2700000" algn="tl">
                    <a:srgbClr val="000000">
                      <a:alpha val="43137"/>
                    </a:srgbClr>
                  </a:outerShdw>
                </a:effectLst>
              </a:rPr>
              <a:t> The ability to perform the same level of performance</a:t>
            </a:r>
          </a:p>
          <a:p>
            <a:pPr marL="624078" indent="-514350">
              <a:buAutoNum type="arabicPeriod"/>
            </a:pPr>
            <a:r>
              <a:rPr lang="en-US" b="1" dirty="0">
                <a:solidFill>
                  <a:schemeClr val="bg1">
                    <a:lumMod val="65000"/>
                  </a:schemeClr>
                </a:solidFill>
                <a:effectLst>
                  <a:outerShdw blurRad="38100" dist="38100" dir="2700000" algn="tl">
                    <a:srgbClr val="000000">
                      <a:alpha val="43137"/>
                    </a:srgbClr>
                  </a:outerShdw>
                </a:effectLst>
              </a:rPr>
              <a:t>To do these in the absence or in spite of pain</a:t>
            </a:r>
          </a:p>
          <a:p>
            <a:pPr marL="109728" indent="0">
              <a:buNone/>
            </a:pPr>
            <a:endParaRPr lang="en-US" dirty="0"/>
          </a:p>
          <a:p>
            <a:endParaRPr lang="en-US" dirty="0"/>
          </a:p>
        </p:txBody>
      </p:sp>
      <p:sp>
        <p:nvSpPr>
          <p:cNvPr id="3" name="Title 2"/>
          <p:cNvSpPr>
            <a:spLocks noGrp="1"/>
          </p:cNvSpPr>
          <p:nvPr>
            <p:ph type="title"/>
          </p:nvPr>
        </p:nvSpPr>
        <p:spPr/>
        <p:txBody>
          <a:bodyPr>
            <a:normAutofit/>
          </a:bodyPr>
          <a:lstStyle/>
          <a:p>
            <a:r>
              <a:rPr lang="en-US" sz="2000" dirty="0"/>
              <a:t>SPORTS  score(Subjective Patient Outcome for Return to Sports</a:t>
            </a:r>
          </a:p>
        </p:txBody>
      </p:sp>
      <p:sp>
        <p:nvSpPr>
          <p:cNvPr id="5" name="TextBox 4"/>
          <p:cNvSpPr txBox="1"/>
          <p:nvPr/>
        </p:nvSpPr>
        <p:spPr>
          <a:xfrm>
            <a:off x="0" y="6347152"/>
            <a:ext cx="7002238" cy="369332"/>
          </a:xfrm>
          <a:prstGeom prst="rect">
            <a:avLst/>
          </a:prstGeom>
          <a:noFill/>
        </p:spPr>
        <p:txBody>
          <a:bodyPr wrap="none" rtlCol="0">
            <a:spAutoFit/>
          </a:bodyPr>
          <a:lstStyle/>
          <a:p>
            <a:r>
              <a:rPr lang="en-US" b="1" dirty="0">
                <a:solidFill>
                  <a:srgbClr val="FF0000"/>
                </a:solidFill>
              </a:rPr>
              <a:t>Knee </a:t>
            </a:r>
            <a:r>
              <a:rPr lang="en-US" b="1" dirty="0" err="1">
                <a:solidFill>
                  <a:srgbClr val="FF0000"/>
                </a:solidFill>
              </a:rPr>
              <a:t>Surg</a:t>
            </a:r>
            <a:r>
              <a:rPr lang="en-US" b="1" dirty="0">
                <a:solidFill>
                  <a:srgbClr val="FF0000"/>
                </a:solidFill>
              </a:rPr>
              <a:t> Sports </a:t>
            </a:r>
            <a:r>
              <a:rPr lang="en-US" b="1" dirty="0" err="1">
                <a:solidFill>
                  <a:srgbClr val="FF0000"/>
                </a:solidFill>
              </a:rPr>
              <a:t>traumatol</a:t>
            </a:r>
            <a:r>
              <a:rPr lang="en-US" b="1" dirty="0">
                <a:solidFill>
                  <a:srgbClr val="FF0000"/>
                </a:solidFill>
              </a:rPr>
              <a:t> </a:t>
            </a:r>
            <a:r>
              <a:rPr lang="en-US" b="1" dirty="0" err="1">
                <a:solidFill>
                  <a:srgbClr val="FF0000"/>
                </a:solidFill>
              </a:rPr>
              <a:t>Arthrosc</a:t>
            </a:r>
            <a:r>
              <a:rPr lang="en-US" b="1" dirty="0">
                <a:solidFill>
                  <a:srgbClr val="FF0000"/>
                </a:solidFill>
              </a:rPr>
              <a:t>(2012-Feb) 20:256-261</a:t>
            </a:r>
          </a:p>
        </p:txBody>
      </p:sp>
    </p:spTree>
    <p:extLst>
      <p:ext uri="{BB962C8B-B14F-4D97-AF65-F5344CB8AC3E}">
        <p14:creationId xmlns:p14="http://schemas.microsoft.com/office/powerpoint/2010/main" val="16735040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1052736"/>
            <a:ext cx="4038600" cy="4525963"/>
          </a:xfrm>
        </p:spPr>
        <p:txBody>
          <a:bodyPr>
            <a:normAutofit lnSpcReduction="10000"/>
          </a:bodyPr>
          <a:lstStyle/>
          <a:p>
            <a:pPr marL="0" indent="0">
              <a:buNone/>
            </a:pPr>
            <a:r>
              <a:rPr lang="en-US" sz="1600" b="1" u="sng" dirty="0"/>
              <a:t>Goals</a:t>
            </a:r>
          </a:p>
          <a:p>
            <a:pPr marL="0" indent="0">
              <a:buNone/>
            </a:pPr>
            <a:r>
              <a:rPr lang="en-US" sz="1400" u="sng" dirty="0">
                <a:solidFill>
                  <a:schemeClr val="tx1">
                    <a:lumMod val="95000"/>
                    <a:lumOff val="5000"/>
                  </a:schemeClr>
                </a:solidFill>
                <a:effectLst>
                  <a:outerShdw blurRad="38100" dist="38100" dir="2700000" algn="tl">
                    <a:srgbClr val="000000">
                      <a:alpha val="43137"/>
                    </a:srgbClr>
                  </a:outerShdw>
                </a:effectLst>
              </a:rPr>
              <a:t>Phase I: Days 0-7</a:t>
            </a:r>
          </a:p>
          <a:p>
            <a:pPr marL="0" indent="0">
              <a:buNone/>
            </a:pPr>
            <a:r>
              <a:rPr lang="en-US" sz="1100" b="1" dirty="0">
                <a:solidFill>
                  <a:srgbClr val="0070C0"/>
                </a:solidFill>
              </a:rPr>
              <a:t>Control pain, inflammation, joint effusion, swelling     </a:t>
            </a:r>
          </a:p>
          <a:p>
            <a:pPr marL="0" indent="0">
              <a:buNone/>
            </a:pPr>
            <a:r>
              <a:rPr lang="en-US" sz="1100" b="1" dirty="0">
                <a:solidFill>
                  <a:schemeClr val="accent6">
                    <a:lumMod val="75000"/>
                  </a:schemeClr>
                </a:solidFill>
              </a:rPr>
              <a:t>Full passive extension = opposite knee</a:t>
            </a:r>
          </a:p>
          <a:p>
            <a:pPr marL="0" indent="0">
              <a:buNone/>
            </a:pPr>
            <a:endParaRPr lang="en-US" sz="1100" b="1" dirty="0">
              <a:solidFill>
                <a:srgbClr val="0070C0"/>
              </a:solidFill>
            </a:endParaRPr>
          </a:p>
          <a:p>
            <a:pPr marL="0" indent="0">
              <a:buNone/>
            </a:pPr>
            <a:r>
              <a:rPr lang="en-US" sz="1100" b="1" dirty="0">
                <a:solidFill>
                  <a:srgbClr val="0070C0"/>
                </a:solidFill>
              </a:rPr>
              <a:t>Achieve 90 degrees flexion</a:t>
            </a:r>
          </a:p>
          <a:p>
            <a:pPr marL="0" indent="0">
              <a:buNone/>
            </a:pPr>
            <a:endParaRPr lang="en-US" sz="1100" b="1" dirty="0">
              <a:solidFill>
                <a:schemeClr val="accent6">
                  <a:lumMod val="75000"/>
                </a:schemeClr>
              </a:solidFill>
            </a:endParaRPr>
          </a:p>
          <a:p>
            <a:pPr marL="0" indent="0">
              <a:buNone/>
            </a:pPr>
            <a:r>
              <a:rPr lang="en-US" sz="1100" b="1" dirty="0">
                <a:solidFill>
                  <a:schemeClr val="accent6">
                    <a:lumMod val="75000"/>
                  </a:schemeClr>
                </a:solidFill>
              </a:rPr>
              <a:t>Prevent Quadriceps shut down</a:t>
            </a:r>
          </a:p>
          <a:p>
            <a:pPr marL="0" indent="0">
              <a:buNone/>
            </a:pPr>
            <a:r>
              <a:rPr lang="en-US" sz="1100" b="1" dirty="0">
                <a:solidFill>
                  <a:srgbClr val="0070C0"/>
                </a:solidFill>
              </a:rPr>
              <a:t>Prevent heel cord contracture</a:t>
            </a:r>
          </a:p>
          <a:p>
            <a:pPr marL="0" indent="0">
              <a:buNone/>
            </a:pPr>
            <a:endParaRPr lang="en-US" sz="1100" b="1" dirty="0">
              <a:solidFill>
                <a:schemeClr val="accent6">
                  <a:lumMod val="75000"/>
                </a:schemeClr>
              </a:solidFill>
            </a:endParaRPr>
          </a:p>
          <a:p>
            <a:pPr marL="0" indent="0">
              <a:buNone/>
            </a:pPr>
            <a:r>
              <a:rPr lang="en-US" sz="1100" b="1" dirty="0">
                <a:solidFill>
                  <a:schemeClr val="accent6">
                    <a:lumMod val="75000"/>
                  </a:schemeClr>
                </a:solidFill>
              </a:rPr>
              <a:t>Gait Training</a:t>
            </a:r>
          </a:p>
          <a:p>
            <a:pPr marL="0" indent="0">
              <a:buNone/>
            </a:pPr>
            <a:endParaRPr lang="en-US" sz="1400" u="sng" dirty="0">
              <a:effectLst>
                <a:outerShdw blurRad="38100" dist="38100" dir="2700000" algn="tl">
                  <a:srgbClr val="000000">
                    <a:alpha val="43137"/>
                  </a:srgbClr>
                </a:outerShdw>
              </a:effectLst>
            </a:endParaRPr>
          </a:p>
          <a:p>
            <a:pPr marL="0" indent="0">
              <a:buNone/>
            </a:pPr>
            <a:r>
              <a:rPr lang="en-US" sz="1400" u="sng" dirty="0">
                <a:effectLst>
                  <a:outerShdw blurRad="38100" dist="38100" dir="2700000" algn="tl">
                    <a:srgbClr val="000000">
                      <a:alpha val="43137"/>
                    </a:srgbClr>
                  </a:outerShdw>
                </a:effectLst>
              </a:rPr>
              <a:t>Phase II: weeks 1-2  </a:t>
            </a:r>
          </a:p>
          <a:p>
            <a:pPr marL="0" indent="0">
              <a:buNone/>
            </a:pPr>
            <a:r>
              <a:rPr lang="en-US" sz="1100" b="1" dirty="0">
                <a:solidFill>
                  <a:srgbClr val="0070C0"/>
                </a:solidFill>
              </a:rPr>
              <a:t>Control inflammation, pain, joint effusion, swelling     </a:t>
            </a:r>
          </a:p>
          <a:p>
            <a:pPr marL="0" indent="0">
              <a:buNone/>
            </a:pPr>
            <a:r>
              <a:rPr lang="en-US" sz="1100" b="1" dirty="0">
                <a:solidFill>
                  <a:schemeClr val="accent6">
                    <a:lumMod val="75000"/>
                  </a:schemeClr>
                </a:solidFill>
              </a:rPr>
              <a:t>Maintain full symmetric extension</a:t>
            </a:r>
          </a:p>
          <a:p>
            <a:pPr marL="0" indent="0">
              <a:buNone/>
            </a:pPr>
            <a:r>
              <a:rPr lang="en-US" sz="1100" b="1" dirty="0">
                <a:solidFill>
                  <a:srgbClr val="0070C0"/>
                </a:solidFill>
              </a:rPr>
              <a:t>Achieve 100-125 degrees of flexion</a:t>
            </a:r>
            <a:endParaRPr lang="en-US" sz="1100" b="1" dirty="0"/>
          </a:p>
          <a:p>
            <a:pPr marL="0" indent="0">
              <a:buNone/>
            </a:pPr>
            <a:endParaRPr lang="en-US" sz="1100" b="1" dirty="0">
              <a:solidFill>
                <a:schemeClr val="accent6">
                  <a:lumMod val="75000"/>
                </a:schemeClr>
              </a:solidFill>
            </a:endParaRPr>
          </a:p>
          <a:p>
            <a:pPr marL="0" indent="0">
              <a:buNone/>
            </a:pPr>
            <a:r>
              <a:rPr lang="en-US" sz="1100" b="1" dirty="0">
                <a:solidFill>
                  <a:schemeClr val="accent6">
                    <a:lumMod val="75000"/>
                  </a:schemeClr>
                </a:solidFill>
              </a:rPr>
              <a:t>Develop muscle control to be safely weaned off knee immobilizer  and crutches</a:t>
            </a:r>
          </a:p>
          <a:p>
            <a:pPr marL="0" indent="0">
              <a:buNone/>
            </a:pPr>
            <a:r>
              <a:rPr lang="en-US" sz="1100" b="1" dirty="0">
                <a:solidFill>
                  <a:srgbClr val="0070C0"/>
                </a:solidFill>
              </a:rPr>
              <a:t>Protect Hamstring donor site</a:t>
            </a:r>
          </a:p>
        </p:txBody>
      </p:sp>
      <p:sp>
        <p:nvSpPr>
          <p:cNvPr id="4" name="Content Placeholder 3"/>
          <p:cNvSpPr>
            <a:spLocks noGrp="1"/>
          </p:cNvSpPr>
          <p:nvPr>
            <p:ph sz="half" idx="2"/>
          </p:nvPr>
        </p:nvSpPr>
        <p:spPr>
          <a:xfrm>
            <a:off x="4644008" y="1052736"/>
            <a:ext cx="4038600" cy="4741987"/>
          </a:xfrm>
        </p:spPr>
        <p:txBody>
          <a:bodyPr>
            <a:normAutofit lnSpcReduction="10000"/>
          </a:bodyPr>
          <a:lstStyle/>
          <a:p>
            <a:pPr marL="0" indent="0">
              <a:buNone/>
            </a:pPr>
            <a:r>
              <a:rPr lang="en-US" sz="1600" b="1" u="sng" dirty="0"/>
              <a:t>Exercises</a:t>
            </a:r>
          </a:p>
          <a:p>
            <a:pPr marL="0" indent="0">
              <a:buNone/>
            </a:pPr>
            <a:endParaRPr lang="en-US" sz="1100" b="1" dirty="0"/>
          </a:p>
          <a:p>
            <a:pPr marL="0" indent="0">
              <a:buNone/>
            </a:pPr>
            <a:r>
              <a:rPr lang="en-US" sz="1100" b="1" dirty="0">
                <a:solidFill>
                  <a:srgbClr val="0070C0"/>
                </a:solidFill>
              </a:rPr>
              <a:t>Knee </a:t>
            </a:r>
            <a:r>
              <a:rPr lang="en-US" sz="1100" b="1" dirty="0" err="1">
                <a:solidFill>
                  <a:srgbClr val="0070C0"/>
                </a:solidFill>
              </a:rPr>
              <a:t>cryo</a:t>
            </a:r>
            <a:r>
              <a:rPr lang="en-US" sz="1100" b="1" dirty="0">
                <a:solidFill>
                  <a:srgbClr val="0070C0"/>
                </a:solidFill>
              </a:rPr>
              <a:t>/cuff thigh length TED stocking, elevation</a:t>
            </a:r>
          </a:p>
          <a:p>
            <a:pPr marL="0" indent="0">
              <a:buNone/>
            </a:pPr>
            <a:r>
              <a:rPr lang="en-US" sz="1100" b="1" dirty="0">
                <a:solidFill>
                  <a:schemeClr val="accent6">
                    <a:lumMod val="75000"/>
                  </a:schemeClr>
                </a:solidFill>
              </a:rPr>
              <a:t>Heel props, pull knee into hyperextension with elastic band</a:t>
            </a:r>
          </a:p>
          <a:p>
            <a:pPr marL="0" indent="0">
              <a:buNone/>
            </a:pPr>
            <a:r>
              <a:rPr lang="en-US" sz="1100" b="1" dirty="0">
                <a:solidFill>
                  <a:srgbClr val="0070C0"/>
                </a:solidFill>
              </a:rPr>
              <a:t>Wall slides , gravity assisted flexion, sitting at the edge of a table</a:t>
            </a:r>
          </a:p>
          <a:p>
            <a:pPr marL="0" indent="0">
              <a:buNone/>
            </a:pPr>
            <a:r>
              <a:rPr lang="en-US" sz="1100" b="1" dirty="0">
                <a:solidFill>
                  <a:schemeClr val="accent6">
                    <a:lumMod val="75000"/>
                  </a:schemeClr>
                </a:solidFill>
              </a:rPr>
              <a:t>El. M. stimulation, quad </a:t>
            </a:r>
            <a:r>
              <a:rPr lang="en-US" sz="1100" b="1" dirty="0" err="1">
                <a:solidFill>
                  <a:schemeClr val="accent6">
                    <a:lumMod val="75000"/>
                  </a:schemeClr>
                </a:solidFill>
              </a:rPr>
              <a:t>isometrics,Active</a:t>
            </a:r>
            <a:r>
              <a:rPr lang="en-US" sz="1100" b="1" dirty="0">
                <a:solidFill>
                  <a:schemeClr val="accent6">
                    <a:lumMod val="75000"/>
                  </a:schemeClr>
                </a:solidFill>
              </a:rPr>
              <a:t> ass </a:t>
            </a:r>
            <a:r>
              <a:rPr lang="en-US" sz="1100" b="1" dirty="0" err="1">
                <a:solidFill>
                  <a:schemeClr val="accent6">
                    <a:lumMod val="75000"/>
                  </a:schemeClr>
                </a:solidFill>
              </a:rPr>
              <a:t>ext</a:t>
            </a:r>
            <a:r>
              <a:rPr lang="en-US" sz="1100" b="1" dirty="0">
                <a:solidFill>
                  <a:schemeClr val="accent6">
                    <a:lumMod val="75000"/>
                  </a:schemeClr>
                </a:solidFill>
              </a:rPr>
              <a:t>   90 to 0 degrees</a:t>
            </a:r>
          </a:p>
          <a:p>
            <a:pPr marL="0" indent="0">
              <a:buNone/>
            </a:pPr>
            <a:r>
              <a:rPr lang="en-US" sz="1100" b="1" dirty="0">
                <a:solidFill>
                  <a:srgbClr val="0070C0"/>
                </a:solidFill>
              </a:rPr>
              <a:t>Ankle pumps, calf stretches with elastic band.</a:t>
            </a:r>
          </a:p>
          <a:p>
            <a:pPr marL="0" indent="0">
              <a:buNone/>
            </a:pPr>
            <a:r>
              <a:rPr lang="en-US" sz="1100" b="1" dirty="0" err="1">
                <a:solidFill>
                  <a:schemeClr val="accent6">
                    <a:lumMod val="75000"/>
                  </a:schemeClr>
                </a:solidFill>
              </a:rPr>
              <a:t>Wt</a:t>
            </a:r>
            <a:r>
              <a:rPr lang="en-US" sz="1100" b="1" dirty="0">
                <a:solidFill>
                  <a:schemeClr val="accent6">
                    <a:lumMod val="75000"/>
                  </a:schemeClr>
                </a:solidFill>
              </a:rPr>
              <a:t>  bearing as tolerated with knee immobilizer and crutches; Meniscus repair and revision:↑25% BW/week, wean off crutches at end of week 4</a:t>
            </a:r>
          </a:p>
          <a:p>
            <a:pPr marL="0" indent="0">
              <a:buNone/>
            </a:pPr>
            <a:endParaRPr lang="en-US" sz="1100" b="1" dirty="0">
              <a:solidFill>
                <a:schemeClr val="accent6">
                  <a:lumMod val="75000"/>
                </a:schemeClr>
              </a:solidFill>
            </a:endParaRPr>
          </a:p>
          <a:p>
            <a:pPr marL="0" indent="0">
              <a:buNone/>
            </a:pPr>
            <a:endParaRPr lang="en-US" sz="1100" b="1" dirty="0">
              <a:solidFill>
                <a:srgbClr val="0070C0"/>
              </a:solidFill>
            </a:endParaRPr>
          </a:p>
          <a:p>
            <a:pPr marL="0" indent="0">
              <a:buNone/>
            </a:pPr>
            <a:r>
              <a:rPr lang="en-US" sz="1100" b="1" dirty="0">
                <a:solidFill>
                  <a:srgbClr val="0070C0"/>
                </a:solidFill>
              </a:rPr>
              <a:t>Continue phase I exercises</a:t>
            </a:r>
          </a:p>
          <a:p>
            <a:pPr marL="0" indent="0">
              <a:buNone/>
            </a:pPr>
            <a:r>
              <a:rPr lang="en-US" sz="1100" b="1" dirty="0">
                <a:solidFill>
                  <a:schemeClr val="accent6">
                    <a:lumMod val="75000"/>
                  </a:schemeClr>
                </a:solidFill>
              </a:rPr>
              <a:t>Continue phase I exercises</a:t>
            </a:r>
          </a:p>
          <a:p>
            <a:pPr marL="0" indent="0">
              <a:buNone/>
            </a:pPr>
            <a:r>
              <a:rPr lang="en-US" sz="1100" b="1" dirty="0">
                <a:solidFill>
                  <a:srgbClr val="0070C0"/>
                </a:solidFill>
              </a:rPr>
              <a:t>Assisted flexion with use of opposite leg, wall slides, heel drags rolling stool</a:t>
            </a:r>
          </a:p>
          <a:p>
            <a:pPr marL="0" indent="0">
              <a:buNone/>
            </a:pPr>
            <a:r>
              <a:rPr lang="en-US" sz="1100" b="1" dirty="0">
                <a:solidFill>
                  <a:schemeClr val="accent6">
                    <a:lumMod val="75000"/>
                  </a:schemeClr>
                </a:solidFill>
              </a:rPr>
              <a:t>Continue phase I exercises, mini-squats, toe raises active extension 90-30 degrees.</a:t>
            </a:r>
          </a:p>
          <a:p>
            <a:pPr marL="0" indent="0">
              <a:buNone/>
            </a:pPr>
            <a:r>
              <a:rPr lang="en-US" sz="1100" b="1" dirty="0">
                <a:solidFill>
                  <a:srgbClr val="0070C0"/>
                </a:solidFill>
              </a:rPr>
              <a:t>Prevent sudden, forceful hamstring stretching with the knee and hip in extension, such as attempting to lean forward to put on socks and shoes or leaning forward to pick up an object off  the floor.</a:t>
            </a:r>
          </a:p>
          <a:p>
            <a:pPr marL="0" indent="0">
              <a:buNone/>
            </a:pPr>
            <a:endParaRPr lang="en-US" sz="1100" b="1" dirty="0">
              <a:solidFill>
                <a:schemeClr val="accent6">
                  <a:lumMod val="75000"/>
                </a:schemeClr>
              </a:solidFill>
            </a:endParaRPr>
          </a:p>
          <a:p>
            <a:pPr marL="0" indent="0">
              <a:buNone/>
            </a:pPr>
            <a:endParaRPr lang="en-US" sz="1100" b="1" dirty="0">
              <a:solidFill>
                <a:schemeClr val="accent6">
                  <a:lumMod val="75000"/>
                </a:schemeClr>
              </a:solidFill>
            </a:endParaRPr>
          </a:p>
          <a:p>
            <a:pPr marL="0" indent="0">
              <a:buNone/>
            </a:pPr>
            <a:endParaRPr lang="en-US" sz="1100" b="1" dirty="0">
              <a:solidFill>
                <a:schemeClr val="accent6">
                  <a:lumMod val="75000"/>
                </a:schemeClr>
              </a:solidFill>
            </a:endParaRPr>
          </a:p>
          <a:p>
            <a:pPr marL="0" indent="0">
              <a:buNone/>
            </a:pPr>
            <a:endParaRPr lang="en-US" sz="1100" b="1" dirty="0">
              <a:solidFill>
                <a:schemeClr val="accent6">
                  <a:lumMod val="75000"/>
                </a:schemeClr>
              </a:solidFill>
            </a:endParaRPr>
          </a:p>
          <a:p>
            <a:pPr marL="0" indent="0">
              <a:buNone/>
            </a:pPr>
            <a:endParaRPr lang="en-US" sz="1100" b="1" dirty="0">
              <a:solidFill>
                <a:schemeClr val="accent6">
                  <a:lumMod val="75000"/>
                </a:schemeClr>
              </a:solidFill>
            </a:endParaRPr>
          </a:p>
        </p:txBody>
      </p:sp>
      <p:sp>
        <p:nvSpPr>
          <p:cNvPr id="2" name="Title 1"/>
          <p:cNvSpPr>
            <a:spLocks noGrp="1"/>
          </p:cNvSpPr>
          <p:nvPr>
            <p:ph type="title"/>
          </p:nvPr>
        </p:nvSpPr>
        <p:spPr/>
        <p:txBody>
          <a:bodyPr>
            <a:normAutofit/>
          </a:bodyPr>
          <a:lstStyle/>
          <a:p>
            <a:r>
              <a:rPr lang="en-ZA" sz="1400" b="1" i="1" dirty="0">
                <a:ln w="50800"/>
                <a:solidFill>
                  <a:schemeClr val="tx1">
                    <a:lumMod val="65000"/>
                    <a:lumOff val="35000"/>
                  </a:schemeClr>
                </a:solidFill>
                <a:effectLst>
                  <a:outerShdw blurRad="38100" dist="38100" dir="2700000" algn="tl">
                    <a:srgbClr val="000000">
                      <a:alpha val="43137"/>
                    </a:srgbClr>
                  </a:outerShdw>
                </a:effectLst>
              </a:rPr>
              <a:t>POSTOPERATIVE  REHABILITATION PROTOKOL  FOR  HAMSTRING  ACL REHABILITATION</a:t>
            </a:r>
            <a:br>
              <a:rPr lang="en-ZA" sz="1400" b="1" i="1" dirty="0">
                <a:ln w="50800"/>
                <a:solidFill>
                  <a:schemeClr val="tx1">
                    <a:lumMod val="65000"/>
                    <a:lumOff val="35000"/>
                  </a:schemeClr>
                </a:solidFill>
                <a:effectLst>
                  <a:outerShdw blurRad="38100" dist="38100" dir="2700000" algn="tl">
                    <a:srgbClr val="000000">
                      <a:alpha val="43137"/>
                    </a:srgbClr>
                  </a:outerShdw>
                </a:effectLst>
              </a:rPr>
            </a:br>
            <a:endParaRPr lang="en-US" sz="1400" dirty="0">
              <a:solidFill>
                <a:schemeClr val="tx1">
                  <a:lumMod val="65000"/>
                  <a:lumOff val="35000"/>
                </a:schemeClr>
              </a:solidFill>
            </a:endParaRPr>
          </a:p>
        </p:txBody>
      </p:sp>
    </p:spTree>
    <p:extLst>
      <p:ext uri="{BB962C8B-B14F-4D97-AF65-F5344CB8AC3E}">
        <p14:creationId xmlns:p14="http://schemas.microsoft.com/office/powerpoint/2010/main" val="27987905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1052736"/>
            <a:ext cx="4038600" cy="5184576"/>
          </a:xfrm>
        </p:spPr>
        <p:txBody>
          <a:bodyPr>
            <a:normAutofit fontScale="92500" lnSpcReduction="20000"/>
          </a:bodyPr>
          <a:lstStyle/>
          <a:p>
            <a:pPr marL="0" indent="0">
              <a:buNone/>
            </a:pPr>
            <a:r>
              <a:rPr lang="en-US" sz="1400" b="1" u="sng" dirty="0">
                <a:solidFill>
                  <a:schemeClr val="tx1">
                    <a:lumMod val="95000"/>
                    <a:lumOff val="5000"/>
                  </a:schemeClr>
                </a:solidFill>
              </a:rPr>
              <a:t>GOALS</a:t>
            </a:r>
          </a:p>
          <a:p>
            <a:pPr marL="0" indent="0">
              <a:buNone/>
            </a:pPr>
            <a:r>
              <a:rPr lang="en-US" sz="1400" b="1" u="sng" dirty="0">
                <a:solidFill>
                  <a:schemeClr val="tx1">
                    <a:lumMod val="95000"/>
                    <a:lumOff val="5000"/>
                  </a:schemeClr>
                </a:solidFill>
                <a:effectLst>
                  <a:outerShdw blurRad="38100" dist="38100" dir="2700000" algn="tl">
                    <a:srgbClr val="000000">
                      <a:alpha val="43137"/>
                    </a:srgbClr>
                  </a:outerShdw>
                </a:effectLst>
              </a:rPr>
              <a:t>Phase III: weeks 2-4</a:t>
            </a:r>
          </a:p>
          <a:p>
            <a:pPr marL="0" indent="0">
              <a:buNone/>
            </a:pPr>
            <a:r>
              <a:rPr lang="en-US" sz="1200" b="1" dirty="0">
                <a:solidFill>
                  <a:srgbClr val="0070C0"/>
                </a:solidFill>
              </a:rPr>
              <a:t>Maintain symmetric extension   </a:t>
            </a:r>
          </a:p>
          <a:p>
            <a:pPr marL="0" indent="0">
              <a:buNone/>
            </a:pPr>
            <a:endParaRPr lang="en-US" sz="1200" b="1" dirty="0">
              <a:solidFill>
                <a:srgbClr val="0070C0"/>
              </a:solidFill>
            </a:endParaRPr>
          </a:p>
          <a:p>
            <a:pPr marL="0" indent="0">
              <a:buNone/>
            </a:pPr>
            <a:endParaRPr lang="en-US" sz="1200" b="1" dirty="0">
              <a:solidFill>
                <a:srgbClr val="0070C0"/>
              </a:solidFill>
            </a:endParaRPr>
          </a:p>
          <a:p>
            <a:pPr marL="0" indent="0">
              <a:buNone/>
            </a:pPr>
            <a:r>
              <a:rPr lang="en-US" sz="1200" b="1" dirty="0">
                <a:solidFill>
                  <a:schemeClr val="accent6">
                    <a:lumMod val="75000"/>
                  </a:schemeClr>
                </a:solidFill>
              </a:rPr>
              <a:t>Wean off knee immobilizer</a:t>
            </a:r>
          </a:p>
          <a:p>
            <a:pPr marL="0" indent="0">
              <a:buNone/>
            </a:pPr>
            <a:r>
              <a:rPr lang="en-US" sz="1200" b="1" dirty="0">
                <a:solidFill>
                  <a:srgbClr val="0070C0"/>
                </a:solidFill>
              </a:rPr>
              <a:t>Wean off crutches</a:t>
            </a:r>
          </a:p>
          <a:p>
            <a:pPr marL="0" indent="0">
              <a:buNone/>
            </a:pPr>
            <a:endParaRPr lang="en-US" sz="1200" b="1" dirty="0">
              <a:solidFill>
                <a:schemeClr val="accent6">
                  <a:lumMod val="75000"/>
                </a:schemeClr>
              </a:solidFill>
            </a:endParaRPr>
          </a:p>
          <a:p>
            <a:pPr marL="0" indent="0">
              <a:buNone/>
            </a:pPr>
            <a:r>
              <a:rPr lang="en-US" sz="1200" b="1" dirty="0">
                <a:solidFill>
                  <a:schemeClr val="accent6">
                    <a:lumMod val="75000"/>
                  </a:schemeClr>
                </a:solidFill>
              </a:rPr>
              <a:t>Achieve 125-135 degrees of Flexion</a:t>
            </a:r>
            <a:endParaRPr lang="en-US" sz="1200" b="1" dirty="0">
              <a:solidFill>
                <a:srgbClr val="0070C0"/>
              </a:solidFill>
            </a:endParaRPr>
          </a:p>
          <a:p>
            <a:pPr marL="0" indent="0">
              <a:buNone/>
            </a:pPr>
            <a:r>
              <a:rPr lang="en-US" sz="1200" b="1" dirty="0">
                <a:solidFill>
                  <a:srgbClr val="0070C0"/>
                </a:solidFill>
              </a:rPr>
              <a:t>Hamstring strengthening</a:t>
            </a:r>
          </a:p>
          <a:p>
            <a:pPr marL="0" indent="0">
              <a:buNone/>
            </a:pPr>
            <a:r>
              <a:rPr lang="en-US" sz="1200" b="1" dirty="0">
                <a:solidFill>
                  <a:schemeClr val="accent6">
                    <a:lumMod val="75000"/>
                  </a:schemeClr>
                </a:solidFill>
              </a:rPr>
              <a:t>Quadriceps strengthening </a:t>
            </a:r>
          </a:p>
          <a:p>
            <a:pPr marL="0" indent="0">
              <a:buNone/>
            </a:pPr>
            <a:r>
              <a:rPr lang="en-US" sz="1200" b="1" dirty="0">
                <a:solidFill>
                  <a:srgbClr val="0070C0"/>
                </a:solidFill>
              </a:rPr>
              <a:t>Hip strengthening</a:t>
            </a:r>
          </a:p>
          <a:p>
            <a:pPr marL="0" indent="0">
              <a:buNone/>
            </a:pPr>
            <a:r>
              <a:rPr lang="en-US" sz="1200" b="1" dirty="0">
                <a:solidFill>
                  <a:schemeClr val="accent6">
                    <a:lumMod val="75000"/>
                  </a:schemeClr>
                </a:solidFill>
              </a:rPr>
              <a:t>Proprioceptive training</a:t>
            </a:r>
          </a:p>
          <a:p>
            <a:pPr marL="0" indent="0">
              <a:buNone/>
            </a:pPr>
            <a:r>
              <a:rPr lang="en-US" sz="1200" b="1" dirty="0">
                <a:solidFill>
                  <a:srgbClr val="0070C0"/>
                </a:solidFill>
              </a:rPr>
              <a:t>Aerobic conditioning</a:t>
            </a:r>
          </a:p>
          <a:p>
            <a:pPr marL="0" indent="0">
              <a:buNone/>
            </a:pPr>
            <a:endParaRPr lang="en-US" sz="1400" b="1" u="sng" dirty="0">
              <a:solidFill>
                <a:schemeClr val="tx1">
                  <a:lumMod val="95000"/>
                  <a:lumOff val="5000"/>
                </a:schemeClr>
              </a:solidFill>
              <a:effectLst>
                <a:outerShdw blurRad="38100" dist="38100" dir="2700000" algn="tl">
                  <a:srgbClr val="000000">
                    <a:alpha val="43137"/>
                  </a:srgbClr>
                </a:outerShdw>
              </a:effectLst>
            </a:endParaRPr>
          </a:p>
          <a:p>
            <a:pPr marL="0" indent="0">
              <a:buNone/>
            </a:pPr>
            <a:r>
              <a:rPr lang="en-US" sz="1400" b="1" u="sng" dirty="0">
                <a:solidFill>
                  <a:schemeClr val="tx1">
                    <a:lumMod val="95000"/>
                    <a:lumOff val="5000"/>
                  </a:schemeClr>
                </a:solidFill>
                <a:effectLst>
                  <a:outerShdw blurRad="38100" dist="38100" dir="2700000" algn="tl">
                    <a:srgbClr val="000000">
                      <a:alpha val="43137"/>
                    </a:srgbClr>
                  </a:outerShdw>
                </a:effectLst>
              </a:rPr>
              <a:t>Phase IV: weeks 4-6</a:t>
            </a:r>
          </a:p>
          <a:p>
            <a:pPr marL="0" indent="0">
              <a:buNone/>
            </a:pPr>
            <a:endParaRPr lang="en-US" sz="1200" b="1" dirty="0">
              <a:solidFill>
                <a:srgbClr val="0070C0"/>
              </a:solidFill>
            </a:endParaRPr>
          </a:p>
          <a:p>
            <a:pPr marL="0" indent="0">
              <a:buNone/>
            </a:pPr>
            <a:r>
              <a:rPr lang="en-US" sz="1200" b="1" dirty="0">
                <a:solidFill>
                  <a:srgbClr val="0070C0"/>
                </a:solidFill>
              </a:rPr>
              <a:t>Obtain full Flexion</a:t>
            </a:r>
          </a:p>
          <a:p>
            <a:pPr marL="0" indent="0">
              <a:buNone/>
            </a:pPr>
            <a:r>
              <a:rPr lang="en-US" sz="1200" b="1" dirty="0">
                <a:solidFill>
                  <a:schemeClr val="accent6">
                    <a:lumMod val="75000"/>
                  </a:schemeClr>
                </a:solidFill>
              </a:rPr>
              <a:t>Continue Quadriceps, Hamstring and hip strengthening</a:t>
            </a:r>
          </a:p>
          <a:p>
            <a:pPr marL="0" indent="0">
              <a:buNone/>
            </a:pPr>
            <a:endParaRPr lang="en-US" sz="1200" b="1" dirty="0">
              <a:solidFill>
                <a:schemeClr val="accent6">
                  <a:lumMod val="75000"/>
                </a:schemeClr>
              </a:solidFill>
            </a:endParaRPr>
          </a:p>
          <a:p>
            <a:pPr marL="0" indent="0">
              <a:buNone/>
            </a:pPr>
            <a:r>
              <a:rPr lang="en-US" sz="1200" b="1" dirty="0">
                <a:solidFill>
                  <a:srgbClr val="0070C0"/>
                </a:solidFill>
              </a:rPr>
              <a:t>Proprioceptive training</a:t>
            </a:r>
            <a:endParaRPr lang="en-US" sz="1200" b="1" dirty="0">
              <a:solidFill>
                <a:schemeClr val="accent6">
                  <a:lumMod val="75000"/>
                </a:schemeClr>
              </a:solidFill>
            </a:endParaRPr>
          </a:p>
          <a:p>
            <a:pPr marL="0" indent="0">
              <a:buNone/>
            </a:pPr>
            <a:endParaRPr lang="en-US" sz="1200" b="1" dirty="0">
              <a:solidFill>
                <a:schemeClr val="accent6">
                  <a:lumMod val="75000"/>
                </a:schemeClr>
              </a:solidFill>
            </a:endParaRPr>
          </a:p>
          <a:p>
            <a:pPr marL="0" indent="0">
              <a:buNone/>
            </a:pPr>
            <a:r>
              <a:rPr lang="en-US" sz="1200" b="1" dirty="0">
                <a:solidFill>
                  <a:schemeClr val="accent6">
                    <a:lumMod val="75000"/>
                  </a:schemeClr>
                </a:solidFill>
              </a:rPr>
              <a:t>Aerobic conditioning</a:t>
            </a:r>
          </a:p>
        </p:txBody>
      </p:sp>
      <p:sp>
        <p:nvSpPr>
          <p:cNvPr id="4" name="Content Placeholder 3"/>
          <p:cNvSpPr>
            <a:spLocks noGrp="1"/>
          </p:cNvSpPr>
          <p:nvPr>
            <p:ph sz="half" idx="2"/>
          </p:nvPr>
        </p:nvSpPr>
        <p:spPr>
          <a:xfrm>
            <a:off x="4644008" y="980728"/>
            <a:ext cx="4038600" cy="5184576"/>
          </a:xfrm>
        </p:spPr>
        <p:txBody>
          <a:bodyPr>
            <a:normAutofit fontScale="92500" lnSpcReduction="20000"/>
          </a:bodyPr>
          <a:lstStyle/>
          <a:p>
            <a:pPr marL="0" indent="0">
              <a:buNone/>
            </a:pPr>
            <a:r>
              <a:rPr lang="en-US" sz="1400" b="1" u="sng" dirty="0"/>
              <a:t>EXERCISES</a:t>
            </a:r>
          </a:p>
          <a:p>
            <a:pPr marL="0" indent="0">
              <a:buNone/>
            </a:pPr>
            <a:endParaRPr lang="en-US" sz="1200" dirty="0"/>
          </a:p>
          <a:p>
            <a:pPr marL="0" indent="0">
              <a:buNone/>
            </a:pPr>
            <a:r>
              <a:rPr lang="en-US" sz="1200" b="1" dirty="0">
                <a:solidFill>
                  <a:srgbClr val="0070C0"/>
                </a:solidFill>
              </a:rPr>
              <a:t>Heel props, prone heel hangs, lock knee out, lock knee out, “stand at attention”. </a:t>
            </a:r>
            <a:r>
              <a:rPr lang="en-US" sz="1200" b="1" dirty="0" err="1">
                <a:solidFill>
                  <a:srgbClr val="0070C0"/>
                </a:solidFill>
              </a:rPr>
              <a:t>Pts</a:t>
            </a:r>
            <a:r>
              <a:rPr lang="en-US" sz="1200" b="1" dirty="0">
                <a:solidFill>
                  <a:srgbClr val="0070C0"/>
                </a:solidFill>
              </a:rPr>
              <a:t> who fail to obtain symmetric extension splinting or a  “dropout” cast.</a:t>
            </a:r>
          </a:p>
          <a:p>
            <a:pPr marL="0" indent="0">
              <a:buNone/>
            </a:pPr>
            <a:r>
              <a:rPr lang="en-US" sz="1200" b="1" dirty="0">
                <a:solidFill>
                  <a:schemeClr val="accent6">
                    <a:lumMod val="75000"/>
                  </a:schemeClr>
                </a:solidFill>
              </a:rPr>
              <a:t>Discard immobilizer when  SL raises without a quad lag</a:t>
            </a:r>
          </a:p>
          <a:p>
            <a:pPr marL="0" indent="0">
              <a:buNone/>
            </a:pPr>
            <a:r>
              <a:rPr lang="en-US" sz="1200" b="1" dirty="0">
                <a:solidFill>
                  <a:srgbClr val="0070C0"/>
                </a:solidFill>
              </a:rPr>
              <a:t>One crutch with ability to bear 75% of BW. Discard crutches with full WB and ability to walk with normal heel-toe gait</a:t>
            </a:r>
          </a:p>
          <a:p>
            <a:pPr marL="0" indent="0">
              <a:buNone/>
            </a:pPr>
            <a:r>
              <a:rPr lang="en-US" sz="1200" b="1" dirty="0">
                <a:solidFill>
                  <a:schemeClr val="accent6">
                    <a:lumMod val="75000"/>
                  </a:schemeClr>
                </a:solidFill>
              </a:rPr>
              <a:t>Heel slides, sitting back on heels</a:t>
            </a:r>
          </a:p>
          <a:p>
            <a:pPr marL="0" indent="0">
              <a:buNone/>
            </a:pPr>
            <a:r>
              <a:rPr lang="en-US" sz="1200" b="1" dirty="0">
                <a:solidFill>
                  <a:srgbClr val="0070C0"/>
                </a:solidFill>
              </a:rPr>
              <a:t>Hamstring Isometric 0-90 degrees, pull rolling stool backward</a:t>
            </a:r>
          </a:p>
          <a:p>
            <a:pPr marL="0" indent="0">
              <a:buNone/>
            </a:pPr>
            <a:r>
              <a:rPr lang="en-US" sz="1200" b="1" dirty="0">
                <a:solidFill>
                  <a:schemeClr val="accent6">
                    <a:lumMod val="75000"/>
                  </a:schemeClr>
                </a:solidFill>
              </a:rPr>
              <a:t>Continue phase II exercises, mini squads with elastic band for resistance</a:t>
            </a:r>
          </a:p>
          <a:p>
            <a:pPr marL="0" indent="0">
              <a:buNone/>
            </a:pPr>
            <a:r>
              <a:rPr lang="en-US" sz="1200" b="1" dirty="0">
                <a:solidFill>
                  <a:srgbClr val="0070C0"/>
                </a:solidFill>
              </a:rPr>
              <a:t>Side-lying hip abduction, adjustable-angle hip machine</a:t>
            </a:r>
          </a:p>
          <a:p>
            <a:pPr marL="0" indent="0">
              <a:buNone/>
            </a:pPr>
            <a:r>
              <a:rPr lang="en-US" sz="1200" b="1" dirty="0">
                <a:solidFill>
                  <a:schemeClr val="accent6">
                    <a:lumMod val="75000"/>
                  </a:schemeClr>
                </a:solidFill>
              </a:rPr>
              <a:t>Balance board double leg stance.</a:t>
            </a:r>
          </a:p>
          <a:p>
            <a:pPr marL="0" indent="0">
              <a:buNone/>
            </a:pPr>
            <a:r>
              <a:rPr lang="en-US" sz="1200" b="1" dirty="0">
                <a:solidFill>
                  <a:srgbClr val="0070C0"/>
                </a:solidFill>
              </a:rPr>
              <a:t>Elliptical machine</a:t>
            </a:r>
          </a:p>
          <a:p>
            <a:pPr marL="0" indent="0">
              <a:buNone/>
            </a:pPr>
            <a:endParaRPr lang="en-US" sz="1200" b="1" dirty="0">
              <a:solidFill>
                <a:srgbClr val="0070C0"/>
              </a:solidFill>
            </a:endParaRPr>
          </a:p>
          <a:p>
            <a:pPr marL="0" indent="0">
              <a:buNone/>
            </a:pPr>
            <a:endParaRPr lang="en-US" sz="1200" b="1" dirty="0">
              <a:solidFill>
                <a:srgbClr val="0070C0"/>
              </a:solidFill>
            </a:endParaRPr>
          </a:p>
          <a:p>
            <a:pPr marL="0" indent="0">
              <a:buNone/>
            </a:pPr>
            <a:endParaRPr lang="en-US" sz="1200" b="1" dirty="0">
              <a:solidFill>
                <a:srgbClr val="0070C0"/>
              </a:solidFill>
            </a:endParaRPr>
          </a:p>
          <a:p>
            <a:pPr marL="0" indent="0">
              <a:buNone/>
            </a:pPr>
            <a:r>
              <a:rPr lang="en-US" sz="1200" b="1" dirty="0">
                <a:solidFill>
                  <a:srgbClr val="0070C0"/>
                </a:solidFill>
              </a:rPr>
              <a:t>Heel slides sitting back on heels</a:t>
            </a:r>
          </a:p>
          <a:p>
            <a:pPr marL="0" indent="0">
              <a:buNone/>
            </a:pPr>
            <a:r>
              <a:rPr lang="en-US" sz="1200" b="1" dirty="0">
                <a:solidFill>
                  <a:schemeClr val="accent6">
                    <a:lumMod val="75000"/>
                  </a:schemeClr>
                </a:solidFill>
              </a:rPr>
              <a:t>Mini squats, leg press 0-50 degrees, front step ups, stair master backward, proprioceptive neuromuscular facilitation </a:t>
            </a:r>
          </a:p>
          <a:p>
            <a:pPr marL="0" indent="0">
              <a:buNone/>
            </a:pPr>
            <a:r>
              <a:rPr lang="en-US" sz="1200" b="1" dirty="0">
                <a:solidFill>
                  <a:srgbClr val="0070C0"/>
                </a:solidFill>
              </a:rPr>
              <a:t>Toe raises, seated leg curl machine 0-90 degrees</a:t>
            </a:r>
          </a:p>
          <a:p>
            <a:pPr marL="0" indent="0">
              <a:buNone/>
            </a:pPr>
            <a:r>
              <a:rPr lang="en-US" sz="1200" b="1" dirty="0">
                <a:solidFill>
                  <a:srgbClr val="0070C0"/>
                </a:solidFill>
              </a:rPr>
              <a:t>Balance board double and single-leg stance, add ball throws and catches</a:t>
            </a:r>
          </a:p>
          <a:p>
            <a:pPr marL="0" indent="0">
              <a:buNone/>
            </a:pPr>
            <a:r>
              <a:rPr lang="en-US" sz="1200" b="1" dirty="0">
                <a:solidFill>
                  <a:schemeClr val="accent6">
                    <a:lumMod val="75000"/>
                  </a:schemeClr>
                </a:solidFill>
              </a:rPr>
              <a:t>Stationary bike(adjust to protect PF joint), elliptical machine pool exercises</a:t>
            </a:r>
          </a:p>
          <a:p>
            <a:pPr marL="0" indent="0">
              <a:buNone/>
            </a:pPr>
            <a:endParaRPr lang="en-US" sz="1200" b="1" dirty="0">
              <a:solidFill>
                <a:srgbClr val="0070C0"/>
              </a:solidFill>
            </a:endParaRPr>
          </a:p>
          <a:p>
            <a:pPr marL="0" indent="0">
              <a:buNone/>
            </a:pPr>
            <a:endParaRPr lang="en-US" sz="1200" b="1" dirty="0">
              <a:solidFill>
                <a:srgbClr val="0070C0"/>
              </a:solidFill>
            </a:endParaRPr>
          </a:p>
          <a:p>
            <a:pPr marL="0" indent="0">
              <a:buNone/>
            </a:pPr>
            <a:endParaRPr lang="en-US" sz="1200" b="1" dirty="0">
              <a:solidFill>
                <a:srgbClr val="0070C0"/>
              </a:solidFill>
            </a:endParaRPr>
          </a:p>
        </p:txBody>
      </p:sp>
      <p:sp>
        <p:nvSpPr>
          <p:cNvPr id="2" name="Title 1"/>
          <p:cNvSpPr>
            <a:spLocks noGrp="1"/>
          </p:cNvSpPr>
          <p:nvPr>
            <p:ph type="title"/>
          </p:nvPr>
        </p:nvSpPr>
        <p:spPr/>
        <p:txBody>
          <a:bodyPr>
            <a:normAutofit/>
          </a:bodyPr>
          <a:lstStyle/>
          <a:p>
            <a:r>
              <a:rPr lang="en-ZA" sz="1600" b="1" i="1" dirty="0">
                <a:ln w="50800"/>
                <a:solidFill>
                  <a:schemeClr val="tx1">
                    <a:lumMod val="65000"/>
                    <a:lumOff val="35000"/>
                  </a:schemeClr>
                </a:solidFill>
                <a:effectLst>
                  <a:outerShdw blurRad="38100" dist="38100" dir="2700000" algn="tl">
                    <a:srgbClr val="000000">
                      <a:alpha val="43137"/>
                    </a:srgbClr>
                  </a:outerShdw>
                </a:effectLst>
              </a:rPr>
              <a:t>POSTOPERATIVE  REHABILITATION PROTOKOL  FOR  HAMSTRING  ACL REHABILITATION</a:t>
            </a:r>
            <a:br>
              <a:rPr lang="en-ZA" sz="1600" b="1" i="1" dirty="0">
                <a:ln w="50800"/>
                <a:solidFill>
                  <a:schemeClr val="tx1">
                    <a:lumMod val="65000"/>
                    <a:lumOff val="35000"/>
                  </a:schemeClr>
                </a:solidFill>
                <a:effectLst>
                  <a:outerShdw blurRad="38100" dist="38100" dir="2700000" algn="tl">
                    <a:srgbClr val="000000">
                      <a:alpha val="43137"/>
                    </a:srgbClr>
                  </a:outerShdw>
                </a:effectLst>
              </a:rPr>
            </a:b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344736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4"/>
            <a:ext cx="4038600" cy="5001419"/>
          </a:xfrm>
        </p:spPr>
        <p:txBody>
          <a:bodyPr>
            <a:normAutofit lnSpcReduction="10000"/>
          </a:bodyPr>
          <a:lstStyle/>
          <a:p>
            <a:pPr marL="0" indent="0">
              <a:buNone/>
            </a:pPr>
            <a:r>
              <a:rPr lang="en-US" sz="1600" b="1" u="sng" dirty="0"/>
              <a:t>GOALS</a:t>
            </a:r>
          </a:p>
          <a:p>
            <a:pPr marL="0" indent="0">
              <a:buNone/>
            </a:pPr>
            <a:r>
              <a:rPr lang="en-US" sz="1400" b="1" u="sng" dirty="0">
                <a:solidFill>
                  <a:schemeClr val="tx1">
                    <a:lumMod val="65000"/>
                    <a:lumOff val="35000"/>
                  </a:schemeClr>
                </a:solidFill>
                <a:effectLst>
                  <a:outerShdw blurRad="38100" dist="38100" dir="2700000" algn="tl">
                    <a:srgbClr val="000000">
                      <a:alpha val="43137"/>
                    </a:srgbClr>
                  </a:outerShdw>
                </a:effectLst>
              </a:rPr>
              <a:t>Phase V: Week 6-12</a:t>
            </a:r>
          </a:p>
          <a:p>
            <a:pPr marL="0" indent="0">
              <a:buNone/>
            </a:pPr>
            <a:r>
              <a:rPr lang="en-US" sz="1400" b="1" dirty="0">
                <a:solidFill>
                  <a:srgbClr val="0070C0"/>
                </a:solidFill>
              </a:rPr>
              <a:t>Increase lower extremity strength and endurance</a:t>
            </a:r>
          </a:p>
          <a:p>
            <a:pPr marL="0" indent="0">
              <a:buNone/>
            </a:pPr>
            <a:endParaRPr lang="en-US" sz="1400" b="1" dirty="0">
              <a:solidFill>
                <a:srgbClr val="0070C0"/>
              </a:solidFill>
            </a:endParaRPr>
          </a:p>
          <a:p>
            <a:pPr marL="0" indent="0">
              <a:buNone/>
            </a:pPr>
            <a:endParaRPr lang="en-US" sz="1400" b="1" dirty="0">
              <a:solidFill>
                <a:srgbClr val="0070C0"/>
              </a:solidFill>
            </a:endParaRPr>
          </a:p>
          <a:p>
            <a:pPr marL="0" indent="0">
              <a:buNone/>
            </a:pPr>
            <a:r>
              <a:rPr lang="en-US" sz="1400" b="1" dirty="0">
                <a:solidFill>
                  <a:schemeClr val="accent6">
                    <a:lumMod val="75000"/>
                  </a:schemeClr>
                </a:solidFill>
              </a:rPr>
              <a:t>Advance proprioceptive and perturbation training</a:t>
            </a:r>
          </a:p>
          <a:p>
            <a:pPr marL="0" indent="0">
              <a:buNone/>
            </a:pPr>
            <a:endParaRPr lang="en-US" sz="1400" b="1" u="sng" dirty="0">
              <a:solidFill>
                <a:schemeClr val="tx1">
                  <a:lumMod val="65000"/>
                  <a:lumOff val="35000"/>
                </a:schemeClr>
              </a:solidFill>
              <a:effectLst>
                <a:outerShdw blurRad="38100" dist="38100" dir="2700000" algn="tl">
                  <a:srgbClr val="000000">
                    <a:alpha val="43137"/>
                  </a:srgbClr>
                </a:outerShdw>
              </a:effectLst>
            </a:endParaRPr>
          </a:p>
          <a:p>
            <a:pPr marL="0" indent="0">
              <a:buNone/>
            </a:pPr>
            <a:r>
              <a:rPr lang="en-US" sz="1400" b="1" u="sng" dirty="0">
                <a:solidFill>
                  <a:schemeClr val="tx1">
                    <a:lumMod val="65000"/>
                    <a:lumOff val="35000"/>
                  </a:schemeClr>
                </a:solidFill>
                <a:effectLst>
                  <a:outerShdw blurRad="38100" dist="38100" dir="2700000" algn="tl">
                    <a:srgbClr val="000000">
                      <a:alpha val="43137"/>
                    </a:srgbClr>
                  </a:outerShdw>
                </a:effectLst>
              </a:rPr>
              <a:t>Phase VI: Weeks 12-16</a:t>
            </a:r>
          </a:p>
          <a:p>
            <a:pPr marL="0" indent="0">
              <a:buNone/>
            </a:pPr>
            <a:r>
              <a:rPr lang="en-US" sz="1400" b="1" dirty="0">
                <a:solidFill>
                  <a:srgbClr val="0070C0"/>
                </a:solidFill>
              </a:rPr>
              <a:t>Increase Quad and Hamstring strength</a:t>
            </a:r>
          </a:p>
          <a:p>
            <a:pPr marL="0" indent="0">
              <a:buNone/>
            </a:pPr>
            <a:endParaRPr lang="en-US" sz="1400" b="1" dirty="0">
              <a:solidFill>
                <a:srgbClr val="0070C0"/>
              </a:solidFill>
            </a:endParaRPr>
          </a:p>
          <a:p>
            <a:pPr marL="0" indent="0">
              <a:buNone/>
            </a:pPr>
            <a:endParaRPr lang="en-US" sz="1400" b="1" dirty="0">
              <a:solidFill>
                <a:schemeClr val="accent6">
                  <a:lumMod val="75000"/>
                </a:schemeClr>
              </a:solidFill>
            </a:endParaRPr>
          </a:p>
          <a:p>
            <a:pPr marL="0" indent="0">
              <a:buNone/>
            </a:pPr>
            <a:r>
              <a:rPr lang="en-US" sz="1400" b="1" dirty="0">
                <a:solidFill>
                  <a:schemeClr val="accent6">
                    <a:lumMod val="75000"/>
                  </a:schemeClr>
                </a:solidFill>
              </a:rPr>
              <a:t>↑ hamstring strength at high flexion angles</a:t>
            </a:r>
          </a:p>
          <a:p>
            <a:pPr marL="0" indent="0">
              <a:buNone/>
            </a:pPr>
            <a:endParaRPr lang="en-US" sz="1400" b="1" dirty="0">
              <a:solidFill>
                <a:srgbClr val="0070C0"/>
              </a:solidFill>
            </a:endParaRPr>
          </a:p>
          <a:p>
            <a:pPr marL="0" indent="0">
              <a:buNone/>
            </a:pPr>
            <a:endParaRPr lang="en-US" sz="1400" b="1" dirty="0">
              <a:solidFill>
                <a:srgbClr val="0070C0"/>
              </a:solidFill>
            </a:endParaRPr>
          </a:p>
          <a:p>
            <a:pPr marL="0" indent="0">
              <a:buNone/>
            </a:pPr>
            <a:r>
              <a:rPr lang="en-US" sz="1400" b="1" dirty="0">
                <a:solidFill>
                  <a:srgbClr val="0070C0"/>
                </a:solidFill>
              </a:rPr>
              <a:t>Jogging and running</a:t>
            </a:r>
          </a:p>
          <a:p>
            <a:pPr marL="0" indent="0">
              <a:buNone/>
            </a:pPr>
            <a:endParaRPr lang="en-US" sz="1400" b="1" dirty="0">
              <a:solidFill>
                <a:srgbClr val="0070C0"/>
              </a:solidFill>
            </a:endParaRPr>
          </a:p>
          <a:p>
            <a:pPr marL="0" indent="0">
              <a:buNone/>
            </a:pPr>
            <a:r>
              <a:rPr lang="en-US" sz="1400" b="1" dirty="0">
                <a:solidFill>
                  <a:schemeClr val="accent6">
                    <a:lumMod val="75000"/>
                  </a:schemeClr>
                </a:solidFill>
              </a:rPr>
              <a:t>Crossover drills</a:t>
            </a:r>
          </a:p>
        </p:txBody>
      </p:sp>
      <p:sp>
        <p:nvSpPr>
          <p:cNvPr id="4" name="Content Placeholder 3"/>
          <p:cNvSpPr>
            <a:spLocks noGrp="1"/>
          </p:cNvSpPr>
          <p:nvPr>
            <p:ph sz="half" idx="2"/>
          </p:nvPr>
        </p:nvSpPr>
        <p:spPr>
          <a:xfrm>
            <a:off x="4644008" y="1052736"/>
            <a:ext cx="4038600" cy="5001419"/>
          </a:xfrm>
        </p:spPr>
        <p:txBody>
          <a:bodyPr>
            <a:normAutofit lnSpcReduction="10000"/>
          </a:bodyPr>
          <a:lstStyle/>
          <a:p>
            <a:pPr marL="0" indent="0">
              <a:buNone/>
            </a:pPr>
            <a:r>
              <a:rPr lang="en-US" sz="1600" b="1" u="sng" dirty="0"/>
              <a:t>EXERCISES</a:t>
            </a:r>
          </a:p>
          <a:p>
            <a:pPr marL="0" indent="0">
              <a:buNone/>
            </a:pPr>
            <a:endParaRPr lang="en-US" sz="1600" b="1" u="sng" dirty="0"/>
          </a:p>
          <a:p>
            <a:pPr marL="0" indent="0">
              <a:buNone/>
            </a:pPr>
            <a:r>
              <a:rPr lang="en-US" sz="1400" b="1" dirty="0">
                <a:solidFill>
                  <a:srgbClr val="0070C0"/>
                </a:solidFill>
              </a:rPr>
              <a:t>↑ intensity of phase IV exercises, high speed (300-360 degrees/sec), </a:t>
            </a:r>
            <a:r>
              <a:rPr lang="en-US" sz="1400" b="1" dirty="0" err="1">
                <a:solidFill>
                  <a:srgbClr val="0070C0"/>
                </a:solidFill>
              </a:rPr>
              <a:t>isokinetics</a:t>
            </a:r>
            <a:r>
              <a:rPr lang="en-US" sz="1400" b="1" dirty="0">
                <a:solidFill>
                  <a:srgbClr val="0070C0"/>
                </a:solidFill>
              </a:rPr>
              <a:t>, extension(90-30 d), flexion (0-90d), elliptical machine, </a:t>
            </a:r>
            <a:r>
              <a:rPr lang="en-US" sz="1400" b="1" dirty="0" err="1">
                <a:solidFill>
                  <a:srgbClr val="0070C0"/>
                </a:solidFill>
              </a:rPr>
              <a:t>stairmaster</a:t>
            </a:r>
            <a:r>
              <a:rPr lang="en-US" sz="1400" b="1" dirty="0">
                <a:solidFill>
                  <a:srgbClr val="0070C0"/>
                </a:solidFill>
              </a:rPr>
              <a:t> backward and forward, treadmill </a:t>
            </a:r>
            <a:r>
              <a:rPr lang="en-US" sz="1400" b="1" dirty="0" err="1">
                <a:solidFill>
                  <a:srgbClr val="0070C0"/>
                </a:solidFill>
              </a:rPr>
              <a:t>walking,pool</a:t>
            </a:r>
            <a:r>
              <a:rPr lang="en-US" sz="1400" b="1" dirty="0">
                <a:solidFill>
                  <a:srgbClr val="0070C0"/>
                </a:solidFill>
              </a:rPr>
              <a:t> exercises</a:t>
            </a:r>
          </a:p>
          <a:p>
            <a:pPr marL="0" indent="0">
              <a:buNone/>
            </a:pPr>
            <a:r>
              <a:rPr lang="en-US" sz="1400" b="1" dirty="0">
                <a:solidFill>
                  <a:schemeClr val="accent6">
                    <a:lumMod val="75000"/>
                  </a:schemeClr>
                </a:solidFill>
              </a:rPr>
              <a:t>intensity of phase IV exercises</a:t>
            </a:r>
          </a:p>
          <a:p>
            <a:pPr marL="0" indent="0">
              <a:buNone/>
            </a:pPr>
            <a:endParaRPr lang="en-US" sz="1400" b="1" dirty="0">
              <a:solidFill>
                <a:schemeClr val="accent6">
                  <a:lumMod val="75000"/>
                </a:schemeClr>
              </a:solidFill>
            </a:endParaRPr>
          </a:p>
          <a:p>
            <a:pPr marL="0" indent="0">
              <a:buNone/>
            </a:pPr>
            <a:endParaRPr lang="en-US" sz="1400" b="1" dirty="0">
              <a:solidFill>
                <a:schemeClr val="accent6">
                  <a:lumMod val="75000"/>
                </a:schemeClr>
              </a:solidFill>
            </a:endParaRPr>
          </a:p>
          <a:p>
            <a:pPr marL="0" indent="0">
              <a:buNone/>
            </a:pPr>
            <a:r>
              <a:rPr lang="en-US" sz="1400" b="1" dirty="0">
                <a:solidFill>
                  <a:srgbClr val="0070C0"/>
                </a:solidFill>
              </a:rPr>
              <a:t>↑ intensity of phase IV </a:t>
            </a:r>
            <a:r>
              <a:rPr lang="en-US" sz="1400" b="1" dirty="0" err="1">
                <a:solidFill>
                  <a:srgbClr val="0070C0"/>
                </a:solidFill>
              </a:rPr>
              <a:t>exercises,midrange</a:t>
            </a:r>
            <a:r>
              <a:rPr lang="en-US" sz="1400" b="1" dirty="0">
                <a:solidFill>
                  <a:srgbClr val="0070C0"/>
                </a:solidFill>
              </a:rPr>
              <a:t>(180-240 degrees/sec) </a:t>
            </a:r>
            <a:r>
              <a:rPr lang="en-US" sz="1400" b="1" dirty="0" err="1">
                <a:solidFill>
                  <a:srgbClr val="0070C0"/>
                </a:solidFill>
              </a:rPr>
              <a:t>isokinetics</a:t>
            </a:r>
            <a:r>
              <a:rPr lang="en-US" sz="1400" b="1" dirty="0">
                <a:solidFill>
                  <a:srgbClr val="0070C0"/>
                </a:solidFill>
              </a:rPr>
              <a:t>, extension(90-30 d) flexion(0-90)</a:t>
            </a:r>
          </a:p>
          <a:p>
            <a:pPr marL="0" indent="0">
              <a:buNone/>
            </a:pPr>
            <a:r>
              <a:rPr lang="en-US" sz="1400" b="1" dirty="0">
                <a:solidFill>
                  <a:schemeClr val="accent6">
                    <a:lumMod val="75000"/>
                  </a:schemeClr>
                </a:solidFill>
              </a:rPr>
              <a:t>Prone leg curls with elastic tubing and leg curl machine(90-120 degrees)</a:t>
            </a:r>
          </a:p>
          <a:p>
            <a:pPr marL="0" indent="0">
              <a:buNone/>
            </a:pPr>
            <a:endParaRPr lang="en-US" sz="1400" b="1" dirty="0">
              <a:solidFill>
                <a:srgbClr val="0070C0"/>
              </a:solidFill>
            </a:endParaRPr>
          </a:p>
          <a:p>
            <a:pPr marL="0" indent="0">
              <a:buNone/>
            </a:pPr>
            <a:r>
              <a:rPr lang="en-US" sz="1400" b="1" dirty="0">
                <a:solidFill>
                  <a:srgbClr val="0070C0"/>
                </a:solidFill>
              </a:rPr>
              <a:t>Treadmill jogging and running on low impact surface</a:t>
            </a:r>
          </a:p>
          <a:p>
            <a:pPr marL="0" indent="0">
              <a:buNone/>
            </a:pPr>
            <a:endParaRPr lang="en-US" sz="1400" b="1" dirty="0">
              <a:solidFill>
                <a:schemeClr val="accent6">
                  <a:lumMod val="75000"/>
                </a:schemeClr>
              </a:solidFill>
            </a:endParaRPr>
          </a:p>
          <a:p>
            <a:pPr marL="0" indent="0">
              <a:buNone/>
            </a:pPr>
            <a:r>
              <a:rPr lang="en-US" sz="1400" b="1" dirty="0">
                <a:solidFill>
                  <a:schemeClr val="accent6">
                    <a:lumMod val="75000"/>
                  </a:schemeClr>
                </a:solidFill>
              </a:rPr>
              <a:t>Lateral step-over, carioca drills</a:t>
            </a:r>
          </a:p>
        </p:txBody>
      </p:sp>
      <p:sp>
        <p:nvSpPr>
          <p:cNvPr id="2" name="Title 1"/>
          <p:cNvSpPr>
            <a:spLocks noGrp="1"/>
          </p:cNvSpPr>
          <p:nvPr>
            <p:ph type="title"/>
          </p:nvPr>
        </p:nvSpPr>
        <p:spPr/>
        <p:txBody>
          <a:bodyPr>
            <a:normAutofit fontScale="90000"/>
          </a:bodyPr>
          <a:lstStyle/>
          <a:p>
            <a:r>
              <a:rPr lang="en-ZA" sz="1800" b="1" i="1" dirty="0">
                <a:ln w="50800"/>
                <a:solidFill>
                  <a:schemeClr val="tx1">
                    <a:lumMod val="65000"/>
                    <a:lumOff val="35000"/>
                  </a:schemeClr>
                </a:solidFill>
                <a:effectLst>
                  <a:outerShdw blurRad="38100" dist="38100" dir="2700000" algn="tl">
                    <a:srgbClr val="000000">
                      <a:alpha val="43137"/>
                    </a:srgbClr>
                  </a:outerShdw>
                </a:effectLst>
              </a:rPr>
              <a:t>POSTOPERATIVE  REHABILITATION PROTOKOL  FOR  HAMSTRING  ACL REHABILITATION</a:t>
            </a:r>
            <a:br>
              <a:rPr lang="en-ZA" b="1" i="1" dirty="0">
                <a:ln w="50800"/>
                <a:solidFill>
                  <a:schemeClr val="tx1">
                    <a:lumMod val="65000"/>
                    <a:lumOff val="35000"/>
                  </a:schemeClr>
                </a:solidFill>
                <a:effectLst>
                  <a:outerShdw blurRad="38100" dist="38100" dir="2700000" algn="tl">
                    <a:srgbClr val="000000">
                      <a:alpha val="43137"/>
                    </a:srgbClr>
                  </a:outerShdw>
                </a:effectLst>
              </a:rPr>
            </a:br>
            <a:endParaRPr lang="en-US" dirty="0">
              <a:solidFill>
                <a:schemeClr val="tx1">
                  <a:lumMod val="65000"/>
                  <a:lumOff val="35000"/>
                </a:schemeClr>
              </a:solidFill>
            </a:endParaRPr>
          </a:p>
        </p:txBody>
      </p:sp>
    </p:spTree>
    <p:extLst>
      <p:ext uri="{BB962C8B-B14F-4D97-AF65-F5344CB8AC3E}">
        <p14:creationId xmlns:p14="http://schemas.microsoft.com/office/powerpoint/2010/main" val="1118824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0" indent="0">
              <a:buNone/>
            </a:pPr>
            <a:r>
              <a:rPr lang="en-US" sz="1600" b="1" u="sng" dirty="0">
                <a:effectLst>
                  <a:outerShdw blurRad="38100" dist="38100" dir="2700000" algn="tl">
                    <a:srgbClr val="000000">
                      <a:alpha val="43137"/>
                    </a:srgbClr>
                  </a:outerShdw>
                </a:effectLst>
              </a:rPr>
              <a:t>GOALS</a:t>
            </a:r>
          </a:p>
          <a:p>
            <a:pPr marL="0" indent="0">
              <a:buNone/>
            </a:pPr>
            <a:r>
              <a:rPr lang="en-US" sz="1600" b="1" u="sng" dirty="0">
                <a:solidFill>
                  <a:schemeClr val="tx1">
                    <a:lumMod val="65000"/>
                    <a:lumOff val="35000"/>
                  </a:schemeClr>
                </a:solidFill>
                <a:effectLst>
                  <a:outerShdw blurRad="38100" dist="38100" dir="2700000" algn="tl">
                    <a:srgbClr val="000000">
                      <a:alpha val="43137"/>
                    </a:srgbClr>
                  </a:outerShdw>
                </a:effectLst>
              </a:rPr>
              <a:t>Phase VI: weeks 16-24</a:t>
            </a:r>
          </a:p>
          <a:p>
            <a:pPr marL="0" indent="0">
              <a:buNone/>
            </a:pPr>
            <a:r>
              <a:rPr lang="en-US" sz="1600" b="1" dirty="0">
                <a:solidFill>
                  <a:srgbClr val="0070C0"/>
                </a:solidFill>
              </a:rPr>
              <a:t>Hard cutting and sports specific drills</a:t>
            </a:r>
          </a:p>
          <a:p>
            <a:pPr marL="0" indent="0">
              <a:buNone/>
            </a:pPr>
            <a:endParaRPr lang="en-US" sz="1600" b="1" dirty="0">
              <a:solidFill>
                <a:srgbClr val="0070C0"/>
              </a:solidFill>
            </a:endParaRPr>
          </a:p>
          <a:p>
            <a:pPr marL="0" indent="0">
              <a:buNone/>
            </a:pPr>
            <a:endParaRPr lang="en-US" sz="1600" b="1" dirty="0">
              <a:solidFill>
                <a:schemeClr val="accent6">
                  <a:lumMod val="75000"/>
                </a:schemeClr>
              </a:solidFill>
            </a:endParaRPr>
          </a:p>
          <a:p>
            <a:pPr marL="0" indent="0">
              <a:buNone/>
            </a:pPr>
            <a:r>
              <a:rPr lang="en-US" sz="1600" b="1" dirty="0">
                <a:solidFill>
                  <a:schemeClr val="accent6">
                    <a:lumMod val="75000"/>
                  </a:schemeClr>
                </a:solidFill>
              </a:rPr>
              <a:t>Return to noncontact sports at 4-5 months</a:t>
            </a:r>
          </a:p>
          <a:p>
            <a:pPr marL="0" indent="0">
              <a:buNone/>
            </a:pPr>
            <a:endParaRPr lang="en-US" sz="1600" b="1" dirty="0">
              <a:solidFill>
                <a:srgbClr val="0070C0"/>
              </a:solidFill>
            </a:endParaRPr>
          </a:p>
          <a:p>
            <a:pPr marL="0" indent="0">
              <a:buNone/>
            </a:pPr>
            <a:r>
              <a:rPr lang="en-US" sz="1600" b="1" dirty="0">
                <a:solidFill>
                  <a:srgbClr val="0070C0"/>
                </a:solidFill>
              </a:rPr>
              <a:t>Return to full sports at 6 months(revisions, 9 months)</a:t>
            </a:r>
          </a:p>
        </p:txBody>
      </p:sp>
      <p:sp>
        <p:nvSpPr>
          <p:cNvPr id="4" name="Content Placeholder 3"/>
          <p:cNvSpPr>
            <a:spLocks noGrp="1"/>
          </p:cNvSpPr>
          <p:nvPr>
            <p:ph sz="half" idx="2"/>
          </p:nvPr>
        </p:nvSpPr>
        <p:spPr/>
        <p:txBody>
          <a:bodyPr>
            <a:normAutofit/>
          </a:bodyPr>
          <a:lstStyle/>
          <a:p>
            <a:pPr marL="0" indent="0">
              <a:buNone/>
            </a:pPr>
            <a:r>
              <a:rPr lang="en-US" sz="1600" b="1" u="sng" dirty="0">
                <a:effectLst>
                  <a:outerShdw blurRad="38100" dist="38100" dir="2700000" algn="tl">
                    <a:srgbClr val="000000">
                      <a:alpha val="43137"/>
                    </a:srgbClr>
                  </a:outerShdw>
                </a:effectLst>
              </a:rPr>
              <a:t>EXERCISES</a:t>
            </a:r>
          </a:p>
          <a:p>
            <a:pPr marL="0" indent="0">
              <a:buNone/>
            </a:pPr>
            <a:endParaRPr lang="en-US" sz="1600" b="1" u="sng" dirty="0">
              <a:effectLst>
                <a:outerShdw blurRad="38100" dist="38100" dir="2700000" algn="tl">
                  <a:srgbClr val="000000">
                    <a:alpha val="43137"/>
                  </a:srgbClr>
                </a:outerShdw>
              </a:effectLst>
            </a:endParaRPr>
          </a:p>
          <a:p>
            <a:pPr marL="0" indent="0">
              <a:buNone/>
            </a:pPr>
            <a:r>
              <a:rPr lang="en-US" sz="1600" b="1" dirty="0">
                <a:solidFill>
                  <a:srgbClr val="0070C0"/>
                </a:solidFill>
              </a:rPr>
              <a:t>Figure-of-eight, circle run, </a:t>
            </a:r>
            <a:r>
              <a:rPr lang="en-US" sz="1600" b="1" dirty="0" err="1">
                <a:solidFill>
                  <a:srgbClr val="0070C0"/>
                </a:solidFill>
              </a:rPr>
              <a:t>plyometrics</a:t>
            </a:r>
            <a:r>
              <a:rPr lang="en-US" sz="1600" b="1" dirty="0">
                <a:solidFill>
                  <a:srgbClr val="0070C0"/>
                </a:solidFill>
              </a:rPr>
              <a:t>, hopping, jumping, sprinting</a:t>
            </a:r>
          </a:p>
          <a:p>
            <a:pPr marL="0" indent="0">
              <a:buNone/>
            </a:pPr>
            <a:r>
              <a:rPr lang="en-US" sz="1600" b="1" dirty="0">
                <a:solidFill>
                  <a:schemeClr val="accent6">
                    <a:lumMod val="75000"/>
                  </a:schemeClr>
                </a:solidFill>
              </a:rPr>
              <a:t>Golf, tennis, biking, hiking</a:t>
            </a:r>
          </a:p>
        </p:txBody>
      </p:sp>
      <p:sp>
        <p:nvSpPr>
          <p:cNvPr id="2" name="Title 1"/>
          <p:cNvSpPr>
            <a:spLocks noGrp="1"/>
          </p:cNvSpPr>
          <p:nvPr>
            <p:ph type="title"/>
          </p:nvPr>
        </p:nvSpPr>
        <p:spPr/>
        <p:txBody>
          <a:bodyPr>
            <a:normAutofit/>
          </a:bodyPr>
          <a:lstStyle/>
          <a:p>
            <a:r>
              <a:rPr lang="en-ZA" sz="1600" i="1" dirty="0">
                <a:ln w="50800"/>
                <a:solidFill>
                  <a:schemeClr val="tx1">
                    <a:lumMod val="65000"/>
                    <a:lumOff val="35000"/>
                  </a:schemeClr>
                </a:solidFill>
                <a:effectLst>
                  <a:outerShdw blurRad="38100" dist="38100" dir="2700000" algn="tl">
                    <a:srgbClr val="000000">
                      <a:alpha val="43137"/>
                    </a:srgbClr>
                  </a:outerShdw>
                </a:effectLst>
              </a:rPr>
              <a:t>POSTOPERATIVE  REHABILITATION PROTOKOL  FOR  HAMSTRING  ACL REHABILITATION</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605282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72503" y="500128"/>
            <a:ext cx="7664285" cy="600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85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3500"/>
            <a:ext cx="7620000" cy="692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Grp="1" noChangeArrowheads="1"/>
          </p:cNvSpPr>
          <p:nvPr>
            <p:ph type="title" idx="4294967295"/>
          </p:nvPr>
        </p:nvSpPr>
        <p:spPr>
          <a:xfrm>
            <a:off x="1043608" y="5877272"/>
            <a:ext cx="7920880" cy="882352"/>
          </a:xfrm>
        </p:spPr>
        <p:style>
          <a:lnRef idx="2">
            <a:schemeClr val="accent1"/>
          </a:lnRef>
          <a:fillRef idx="1">
            <a:schemeClr val="lt1"/>
          </a:fillRef>
          <a:effectRef idx="0">
            <a:schemeClr val="accent1"/>
          </a:effectRef>
          <a:fontRef idx="minor">
            <a:schemeClr val="dk1"/>
          </a:fontRef>
        </p:style>
        <p:txBody>
          <a:bodyPr>
            <a:normAutofit/>
          </a:bodyPr>
          <a:lstStyle/>
          <a:p>
            <a:pPr eaLnBrk="1" hangingPunct="1">
              <a:defRPr/>
            </a:pPr>
            <a:r>
              <a:rPr lang="en-US" sz="2800" dirty="0">
                <a:solidFill>
                  <a:schemeClr val="bg1">
                    <a:lumMod val="65000"/>
                  </a:schemeClr>
                </a:solidFill>
              </a:rPr>
              <a:t>Menisci increase stability of the knee joint</a:t>
            </a:r>
            <a:endParaRPr lang="en-GB" sz="2800" dirty="0">
              <a:solidFill>
                <a:schemeClr val="bg1">
                  <a:lumMod val="65000"/>
                </a:schemeClr>
              </a:solidFill>
            </a:endParaRPr>
          </a:p>
        </p:txBody>
      </p:sp>
    </p:spTree>
    <p:extLst>
      <p:ext uri="{BB962C8B-B14F-4D97-AF65-F5344CB8AC3E}">
        <p14:creationId xmlns:p14="http://schemas.microsoft.com/office/powerpoint/2010/main" val="292196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p:txBody>
          <a:bodyPr/>
          <a:lstStyle/>
          <a:p>
            <a:pPr eaLnBrk="1" hangingPunct="1">
              <a:buFont typeface="Wingdings" pitchFamily="2" charset="2"/>
              <a:buNone/>
            </a:pPr>
            <a:r>
              <a:rPr lang="en-US" dirty="0">
                <a:solidFill>
                  <a:schemeClr val="tx1">
                    <a:lumMod val="75000"/>
                    <a:lumOff val="25000"/>
                  </a:schemeClr>
                </a:solidFill>
                <a:effectLst>
                  <a:outerShdw blurRad="38100" dist="38100" dir="2700000" algn="tl">
                    <a:srgbClr val="000000">
                      <a:alpha val="43137"/>
                    </a:srgbClr>
                  </a:outerShdw>
                </a:effectLst>
              </a:rPr>
              <a:t> Findings after Total </a:t>
            </a:r>
            <a:r>
              <a:rPr lang="en-US" dirty="0" err="1">
                <a:solidFill>
                  <a:schemeClr val="tx1">
                    <a:lumMod val="75000"/>
                    <a:lumOff val="25000"/>
                  </a:schemeClr>
                </a:solidFill>
                <a:effectLst>
                  <a:outerShdw blurRad="38100" dist="38100" dir="2700000" algn="tl">
                    <a:srgbClr val="000000">
                      <a:alpha val="43137"/>
                    </a:srgbClr>
                  </a:outerShdw>
                </a:effectLst>
              </a:rPr>
              <a:t>Meniscectomy</a:t>
            </a:r>
            <a:r>
              <a:rPr lang="en-US" dirty="0">
                <a:solidFill>
                  <a:schemeClr val="tx1">
                    <a:lumMod val="75000"/>
                    <a:lumOff val="25000"/>
                  </a:schemeClr>
                </a:solidFill>
                <a:effectLst>
                  <a:outerShdw blurRad="38100" dist="38100" dir="2700000" algn="tl">
                    <a:srgbClr val="000000">
                      <a:alpha val="43137"/>
                    </a:srgbClr>
                  </a:outerShdw>
                </a:effectLst>
              </a:rPr>
              <a:t>:</a:t>
            </a:r>
          </a:p>
          <a:p>
            <a:pPr eaLnBrk="1" hangingPunct="1">
              <a:buFont typeface="Wingdings" pitchFamily="2" charset="2"/>
              <a:buNone/>
            </a:pPr>
            <a:endParaRPr lang="en-US" dirty="0">
              <a:solidFill>
                <a:schemeClr val="tx1">
                  <a:lumMod val="75000"/>
                  <a:lumOff val="25000"/>
                </a:schemeClr>
              </a:solidFill>
              <a:effectLst>
                <a:outerShdw blurRad="38100" dist="38100" dir="2700000" algn="tl">
                  <a:srgbClr val="000000">
                    <a:alpha val="43137"/>
                  </a:srgbClr>
                </a:outerShdw>
              </a:effectLst>
            </a:endParaRPr>
          </a:p>
          <a:p>
            <a:pPr eaLnBrk="1" hangingPunct="1">
              <a:buFont typeface="Wingdings" pitchFamily="2" charset="2"/>
              <a:buNone/>
            </a:pPr>
            <a:r>
              <a:rPr lang="en-US" dirty="0">
                <a:solidFill>
                  <a:schemeClr val="tx1">
                    <a:lumMod val="75000"/>
                    <a:lumOff val="25000"/>
                  </a:schemeClr>
                </a:solidFill>
                <a:effectLst>
                  <a:outerShdw blurRad="38100" dist="38100" dir="2700000" algn="tl">
                    <a:srgbClr val="000000">
                      <a:alpha val="43137"/>
                    </a:srgbClr>
                  </a:outerShdw>
                </a:effectLst>
              </a:rPr>
              <a:t>   </a:t>
            </a:r>
            <a:r>
              <a:rPr lang="en-US" dirty="0">
                <a:solidFill>
                  <a:schemeClr val="tx1">
                    <a:lumMod val="75000"/>
                    <a:lumOff val="25000"/>
                  </a:schemeClr>
                </a:solidFill>
                <a:effectLst>
                  <a:outerShdw blurRad="38100" dist="38100" dir="2700000" algn="tl">
                    <a:srgbClr val="000000">
                      <a:alpha val="43137"/>
                    </a:srgbClr>
                  </a:outerShdw>
                </a:effectLst>
                <a:sym typeface="Math B" pitchFamily="2" charset="2"/>
              </a:rPr>
              <a:t> joint space narrowing</a:t>
            </a:r>
          </a:p>
          <a:p>
            <a:pPr eaLnBrk="1" hangingPunct="1">
              <a:buFont typeface="Wingdings" pitchFamily="2" charset="2"/>
              <a:buNone/>
            </a:pPr>
            <a:r>
              <a:rPr lang="en-US" dirty="0">
                <a:solidFill>
                  <a:schemeClr val="tx1">
                    <a:lumMod val="75000"/>
                    <a:lumOff val="25000"/>
                  </a:schemeClr>
                </a:solidFill>
                <a:effectLst>
                  <a:outerShdw blurRad="38100" dist="38100" dir="2700000" algn="tl">
                    <a:srgbClr val="000000">
                      <a:alpha val="43137"/>
                    </a:srgbClr>
                  </a:outerShdw>
                </a:effectLst>
                <a:sym typeface="Math B" pitchFamily="2" charset="2"/>
              </a:rPr>
              <a:t>    osteophyte formation</a:t>
            </a:r>
          </a:p>
          <a:p>
            <a:pPr eaLnBrk="1" hangingPunct="1">
              <a:buFont typeface="Wingdings" pitchFamily="2" charset="2"/>
              <a:buNone/>
            </a:pPr>
            <a:r>
              <a:rPr lang="en-US" dirty="0">
                <a:solidFill>
                  <a:schemeClr val="tx1">
                    <a:lumMod val="75000"/>
                    <a:lumOff val="25000"/>
                  </a:schemeClr>
                </a:solidFill>
                <a:effectLst>
                  <a:outerShdw blurRad="38100" dist="38100" dir="2700000" algn="tl">
                    <a:srgbClr val="000000">
                      <a:alpha val="43137"/>
                    </a:srgbClr>
                  </a:outerShdw>
                </a:effectLst>
                <a:sym typeface="Math B" pitchFamily="2" charset="2"/>
              </a:rPr>
              <a:t>    squaring of the femoral condyles</a:t>
            </a:r>
          </a:p>
          <a:p>
            <a:pPr eaLnBrk="1" hangingPunct="1">
              <a:buFont typeface="Wingdings" pitchFamily="2" charset="2"/>
              <a:buNone/>
            </a:pPr>
            <a:endParaRPr lang="en-US" dirty="0">
              <a:solidFill>
                <a:schemeClr val="tx1">
                  <a:lumMod val="75000"/>
                  <a:lumOff val="25000"/>
                </a:schemeClr>
              </a:solidFill>
              <a:effectLst>
                <a:outerShdw blurRad="38100" dist="38100" dir="2700000" algn="tl">
                  <a:srgbClr val="000000">
                    <a:alpha val="43137"/>
                  </a:srgbClr>
                </a:outerShdw>
              </a:effectLst>
              <a:sym typeface="Math B" pitchFamily="2" charset="2"/>
            </a:endParaRPr>
          </a:p>
          <a:p>
            <a:pPr eaLnBrk="1" hangingPunct="1">
              <a:buFont typeface="Wingdings" pitchFamily="2" charset="2"/>
              <a:buNone/>
            </a:pPr>
            <a:r>
              <a:rPr lang="en-US" sz="4000" b="1" dirty="0">
                <a:solidFill>
                  <a:schemeClr val="tx1">
                    <a:lumMod val="75000"/>
                    <a:lumOff val="25000"/>
                  </a:schemeClr>
                </a:solidFill>
                <a:effectLst>
                  <a:outerShdw blurRad="38100" dist="38100" dir="2700000" algn="tl">
                    <a:srgbClr val="000000">
                      <a:alpha val="43137"/>
                    </a:srgbClr>
                  </a:outerShdw>
                </a:effectLst>
                <a:sym typeface="Symbol" pitchFamily="18" charset="2"/>
              </a:rPr>
              <a:t>   </a:t>
            </a:r>
            <a:r>
              <a:rPr lang="en-US" sz="4000" b="1" dirty="0">
                <a:solidFill>
                  <a:schemeClr val="tx1">
                    <a:lumMod val="75000"/>
                    <a:lumOff val="25000"/>
                  </a:schemeClr>
                </a:solidFill>
                <a:effectLst>
                  <a:outerShdw blurRad="38100" dist="38100" dir="2700000" algn="tl">
                    <a:srgbClr val="000000">
                      <a:alpha val="43137"/>
                    </a:srgbClr>
                  </a:outerShdw>
                </a:effectLst>
                <a:sym typeface="Math B" pitchFamily="2" charset="2"/>
              </a:rPr>
              <a:t>  </a:t>
            </a:r>
            <a:r>
              <a:rPr lang="en-US" dirty="0">
                <a:solidFill>
                  <a:schemeClr val="tx1">
                    <a:lumMod val="75000"/>
                    <a:lumOff val="25000"/>
                  </a:schemeClr>
                </a:solidFill>
                <a:effectLst>
                  <a:outerShdw blurRad="38100" dist="38100" dir="2700000" algn="tl">
                    <a:srgbClr val="000000">
                      <a:alpha val="43137"/>
                    </a:srgbClr>
                  </a:outerShdw>
                </a:effectLst>
                <a:sym typeface="Math B" pitchFamily="2" charset="2"/>
              </a:rPr>
              <a:t>Meniscus is important in joint protection</a:t>
            </a:r>
            <a:endParaRPr lang="en-US" dirty="0">
              <a:solidFill>
                <a:schemeClr val="tx1">
                  <a:lumMod val="75000"/>
                  <a:lumOff val="25000"/>
                </a:schemeClr>
              </a:solidFill>
              <a:effectLst>
                <a:outerShdw blurRad="38100" dist="38100" dir="2700000" algn="tl">
                  <a:srgbClr val="000000">
                    <a:alpha val="43137"/>
                  </a:srgbClr>
                </a:outerShdw>
              </a:effectLst>
            </a:endParaRPr>
          </a:p>
        </p:txBody>
      </p:sp>
      <p:sp>
        <p:nvSpPr>
          <p:cNvPr id="35842" name="Rectangle 2"/>
          <p:cNvSpPr>
            <a:spLocks noGrp="1" noChangeArrowheads="1"/>
          </p:cNvSpPr>
          <p:nvPr>
            <p:ph type="title"/>
          </p:nvPr>
        </p:nvSpPr>
        <p:spPr/>
        <p:txBody>
          <a:bodyPr/>
          <a:lstStyle/>
          <a:p>
            <a:pPr eaLnBrk="1" hangingPunct="1">
              <a:defRPr/>
            </a:pPr>
            <a:r>
              <a:rPr lang="en-US" b="1" dirty="0">
                <a:solidFill>
                  <a:schemeClr val="tx2">
                    <a:lumMod val="50000"/>
                  </a:schemeClr>
                </a:solidFill>
                <a:effectLst>
                  <a:outerShdw blurRad="38100" dist="38100" dir="2700000" algn="tl">
                    <a:srgbClr val="000000">
                      <a:alpha val="43137"/>
                    </a:srgbClr>
                  </a:outerShdw>
                </a:effectLst>
              </a:rPr>
              <a:t>Functions of the meniscus</a:t>
            </a:r>
            <a:endParaRPr lang="en-GB" b="1" dirty="0">
              <a:solidFill>
                <a:schemeClr val="tx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02590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10313</TotalTime>
  <Words>3204</Words>
  <Application>Microsoft Office PowerPoint</Application>
  <PresentationFormat>On-screen Show (4:3)</PresentationFormat>
  <Paragraphs>524</Paragraphs>
  <Slides>76</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8" baseType="lpstr">
      <vt:lpstr>Algerian</vt:lpstr>
      <vt:lpstr>Calibri</vt:lpstr>
      <vt:lpstr>Lucida Sans Unicode</vt:lpstr>
      <vt:lpstr>Math B</vt:lpstr>
      <vt:lpstr>Times New Roman</vt:lpstr>
      <vt:lpstr>Verdana</vt:lpstr>
      <vt:lpstr>Wingdings</vt:lpstr>
      <vt:lpstr>Wingdings 2</vt:lpstr>
      <vt:lpstr>Wingdings 3</vt:lpstr>
      <vt:lpstr>Concourse</vt:lpstr>
      <vt:lpstr>Image</vt:lpstr>
      <vt:lpstr>Slide</vt:lpstr>
      <vt:lpstr>CURRENT CONCEPTS IN TREATMENT &amp; REHABILITATION OF KNEE PROBLEMS</vt:lpstr>
      <vt:lpstr>CURRENT CONCEPTS IN TREATMENT &amp; REHABILITATION OF KNEE PROBLEMS</vt:lpstr>
      <vt:lpstr>The six main categories of knee problems</vt:lpstr>
      <vt:lpstr>   Anatomy of the menisci       L                     P                        M</vt:lpstr>
      <vt:lpstr>Right knee joint and menisci from above</vt:lpstr>
      <vt:lpstr>Meniscal biomechanics and functional anatomy –  greater comformity</vt:lpstr>
      <vt:lpstr>Meniscofemoral ligaments </vt:lpstr>
      <vt:lpstr>Menisci increase stability of the knee joint</vt:lpstr>
      <vt:lpstr>Functions of the meniscus</vt:lpstr>
      <vt:lpstr>Functions of the meniscus</vt:lpstr>
      <vt:lpstr>Functions of the meniscus </vt:lpstr>
      <vt:lpstr>Functions of the meniscus</vt:lpstr>
      <vt:lpstr>Meniscus - Basic science</vt:lpstr>
      <vt:lpstr>Blood  supply of the menisci</vt:lpstr>
      <vt:lpstr>Epidemiology</vt:lpstr>
      <vt:lpstr>Meniscal injury</vt:lpstr>
      <vt:lpstr>Classification of Meniscal tears</vt:lpstr>
      <vt:lpstr>Classification of Meniscal tears</vt:lpstr>
      <vt:lpstr>Classification Meniscal tears</vt:lpstr>
      <vt:lpstr>Meniscal injury</vt:lpstr>
      <vt:lpstr>Meniscal injury</vt:lpstr>
      <vt:lpstr>Meniscal injury - Diagnosis</vt:lpstr>
      <vt:lpstr>Meniscal injury - Diagnosis</vt:lpstr>
      <vt:lpstr>Clinical  presentation  of  meniscal  cyst</vt:lpstr>
      <vt:lpstr>History, Clinical findings, magnetic resonance imaging, and arthroscopic correlation in Meniscal injuries</vt:lpstr>
      <vt:lpstr>History, Clinical findings, magnetic resonance imaging, and arthroscopic correlation in Meniscal injuries</vt:lpstr>
      <vt:lpstr>PowerPoint Presentation</vt:lpstr>
      <vt:lpstr>PowerPoint Presentation</vt:lpstr>
      <vt:lpstr>PowerPoint Presentation</vt:lpstr>
      <vt:lpstr>McMurry  test</vt:lpstr>
      <vt:lpstr>PowerPoint Presentation</vt:lpstr>
      <vt:lpstr>Meniscal injury - Diagnosis</vt:lpstr>
      <vt:lpstr>MRI  presentation  of  longitudinal  meniscal  tear</vt:lpstr>
      <vt:lpstr>Horizontal cleavage tear (MRI)</vt:lpstr>
      <vt:lpstr>Typical flap tear of the medial meniscus</vt:lpstr>
      <vt:lpstr>Medial  compartment  Osteoartritis</vt:lpstr>
      <vt:lpstr>       Meniscal injuries</vt:lpstr>
      <vt:lpstr>        Meniscal Repair</vt:lpstr>
      <vt:lpstr>Meniscal Repair</vt:lpstr>
      <vt:lpstr>            Surgical Treatment </vt:lpstr>
      <vt:lpstr> Surgical Decision Making  </vt:lpstr>
      <vt:lpstr>Meniscal absorbable arrows</vt:lpstr>
      <vt:lpstr>All-inside  technique of  suturing the  meniscus(T-fix)</vt:lpstr>
      <vt:lpstr>            Meniscal Repair</vt:lpstr>
      <vt:lpstr>          Meniscal Repair</vt:lpstr>
      <vt:lpstr>PowerPoint Presentation</vt:lpstr>
      <vt:lpstr>Meniscus  Repair</vt:lpstr>
      <vt:lpstr>Partial tear of ACL</vt:lpstr>
      <vt:lpstr>PowerPoint Presentation</vt:lpstr>
      <vt:lpstr>PowerPoint Presentation</vt:lpstr>
      <vt:lpstr>PowerPoint Presentation</vt:lpstr>
      <vt:lpstr>PowerPoint Presentation</vt:lpstr>
      <vt:lpstr>Surgery for ACL deficiency in patients over 50</vt:lpstr>
      <vt:lpstr>PowerPoint Presentation</vt:lpstr>
      <vt:lpstr>PowerPoint Presentation</vt:lpstr>
      <vt:lpstr>PowerPoint Presentation</vt:lpstr>
      <vt:lpstr>PowerPoint Presentation</vt:lpstr>
      <vt:lpstr>PowerPoint Presentation</vt:lpstr>
      <vt:lpstr>Loss of Extension After Reconstruction of  the Anterior Cruciate Ligament          J Am Acad Orthop Surg 1999;7:119-127</vt:lpstr>
      <vt:lpstr>Lachman’s   test</vt:lpstr>
      <vt:lpstr>PowerPoint Presentation</vt:lpstr>
      <vt:lpstr>PowerPoint Presentation</vt:lpstr>
      <vt:lpstr>Return to Sport</vt:lpstr>
      <vt:lpstr>Return to Sport</vt:lpstr>
      <vt:lpstr>Return to Sport</vt:lpstr>
      <vt:lpstr>Return to Sport</vt:lpstr>
      <vt:lpstr>Return to Sport</vt:lpstr>
      <vt:lpstr>Return to Sport</vt:lpstr>
      <vt:lpstr>Return to Sport</vt:lpstr>
      <vt:lpstr>SPORTS score(Subjective Patient Outcome for Return to Sports</vt:lpstr>
      <vt:lpstr>SPORTS  score(Subjective Patient Outcome for Return to Sports</vt:lpstr>
      <vt:lpstr>POSTOPERATIVE  REHABILITATION PROTOKOL  FOR  HAMSTRING  ACL REHABILITATION </vt:lpstr>
      <vt:lpstr>POSTOPERATIVE  REHABILITATION PROTOKOL  FOR  HAMSTRING  ACL REHABILITATION </vt:lpstr>
      <vt:lpstr>POSTOPERATIVE  REHABILITATION PROTOKOL  FOR  HAMSTRING  ACL REHABILITATION </vt:lpstr>
      <vt:lpstr>POSTOPERATIVE  REHABILITATION PROTOKOL  FOR  HAMSTRING  ACL REHABILITATION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Hadji Upstairs</dc:creator>
  <cp:lastModifiedBy>DRSTELIOSH</cp:lastModifiedBy>
  <cp:revision>85</cp:revision>
  <dcterms:created xsi:type="dcterms:W3CDTF">2012-05-05T17:32:47Z</dcterms:created>
  <dcterms:modified xsi:type="dcterms:W3CDTF">2019-05-28T14:56:44Z</dcterms:modified>
</cp:coreProperties>
</file>